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8" r:id="rId2"/>
    <p:sldMasterId id="2147483670" r:id="rId3"/>
  </p:sldMasterIdLst>
  <p:sldIdLst>
    <p:sldId id="256" r:id="rId4"/>
    <p:sldId id="281" r:id="rId5"/>
    <p:sldId id="257" r:id="rId6"/>
    <p:sldId id="286" r:id="rId7"/>
    <p:sldId id="283" r:id="rId8"/>
    <p:sldId id="285" r:id="rId9"/>
    <p:sldId id="259" r:id="rId10"/>
    <p:sldId id="278" r:id="rId11"/>
    <p:sldId id="268" r:id="rId12"/>
    <p:sldId id="273" r:id="rId13"/>
    <p:sldId id="265" r:id="rId14"/>
    <p:sldId id="271" r:id="rId15"/>
    <p:sldId id="280" r:id="rId16"/>
    <p:sldId id="284" r:id="rId17"/>
    <p:sldId id="26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FF66"/>
    <a:srgbClr val="FF3300"/>
    <a:srgbClr val="0000FF"/>
    <a:srgbClr val="FF0066"/>
    <a:srgbClr val="FF0000"/>
    <a:srgbClr val="00FF99"/>
    <a:srgbClr val="66FFFF"/>
    <a:srgbClr val="00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81" autoAdjust="0"/>
  </p:normalViewPr>
  <p:slideViewPr>
    <p:cSldViewPr>
      <p:cViewPr>
        <p:scale>
          <a:sx n="75" d="100"/>
          <a:sy n="75" d="100"/>
        </p:scale>
        <p:origin x="-31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A92A-52BD-4DA6-9E0D-BADD279B91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43A0F-99A0-40D6-9757-CBFEEC641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DF8AE-188A-494F-902C-29D356A12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B2B7-AD28-431B-AD1A-B1C8206513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00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3501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88E77B2-148B-4538-9A71-F944C4E5D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15CBF-EACC-47F2-AAF1-C3AA32B18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BC7F7-D0EF-4EA6-9D0A-9939956E0D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829031-A0B6-4ED3-BBB0-1599773DD2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05C20-DBD6-4AEC-A4DC-3F567359F1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EBA13-657E-49C3-A1F8-87D65DFDF7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7C5BD-5606-4B24-98B7-207468973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E1FC5-C789-47D2-AAAC-0B469E5D7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414B22-D2C0-477A-9ACA-77D4379176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D40C6-E3C2-4904-99B7-901089103D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3B08E6-628A-4324-8FBC-2A5AF2422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6716A0-75C8-4220-BD92-A5ABE7C0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wheel spokes="8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109EF5-BF34-43D4-AA74-13F1615FC8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6D749-960E-420D-A8EF-844B856C9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86DB5-4DA5-42BE-9437-7C4348C0CA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5ED5E-4CF2-401A-823E-8072F9A4D9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E847E-E761-4D10-BD8A-59836DDEE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B0882-6639-4024-98AD-28228C467A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83ACB-E332-4057-86C7-3484CF734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05BA1-0D07-4A91-958A-18ED17923B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5A8BA0-0903-43E3-9353-FCBDBCC859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DC1809-87C9-4DE3-A485-96AC721DE6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58338A-3664-4FCD-91B7-64D32B2A4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53C10-20EC-4600-B501-1D266FB18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EA52E-E821-444B-9422-DC215DE047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88A90-49DD-48FE-ACAF-439E439C52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E8BF9-D48B-4003-BC8F-8542E133A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C5CBF-4AB3-424D-8B80-5335399CB5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437C2-7B66-4F79-A1ED-A75EECB802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08086-8C56-4983-AA3E-B68D3A8A54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3397B49D-8B6A-4C94-912A-606587583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8" grpId="1"/>
      <p:bldP spid="24579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4579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457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457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kumimoji="1" lang="en-US" sz="2400">
              <a:latin typeface="Tahoma" pitchFamily="34" charset="0"/>
            </a:endParaRPr>
          </a:p>
        </p:txBody>
      </p:sp>
      <p:sp>
        <p:nvSpPr>
          <p:cNvPr id="6247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+mn-lt"/>
              </a:defRPr>
            </a:lvl1pPr>
          </a:lstStyle>
          <a:p>
            <a:pPr>
              <a:defRPr/>
            </a:pPr>
            <a:fld id="{BF05FCE6-23B7-420D-8A63-660287AC5B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3" grpId="0"/>
      <p:bldP spid="62473" grpId="1"/>
      <p:bldP spid="62474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2474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247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247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4B86B82C-1C8E-4569-8A2D-F5E70111A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xit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9" presetClass="exit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0">
                                          <p:val>
                                            <p:strVal val="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ppt_h/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6" grpId="1"/>
      <p:bldP spid="67587" grpId="0" build="p">
        <p:tmplLst>
          <p:tmpl lvl="1">
            <p:tnLst>
              <p:par>
                <p:cTn presetID="39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39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20"/>
                          </p:val>
                        </p:tav>
                        <p:tav tm="50000">
                          <p:val>
                            <p:strVal val="#ppt_h/2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+.3"/>
                          </p:val>
                        </p:tav>
                        <p:tav tm="50000">
                          <p:val>
                            <p:strVal val="#ppt_w+.3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3"/>
                          </p:val>
                        </p:tav>
                        <p:tav tm="5000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7587" grpId="1" build="allAtOnce">
        <p:tmplLst>
          <p:tmpl lvl="1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39" presetClass="exit" presetSubtype="0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ppt_h"/>
                          </p:val>
                        </p:tav>
                        <p:tav tm="50000">
                          <p:val>
                            <p:strVal val="ppt_h/20"/>
                          </p:val>
                        </p:tav>
                        <p:tav tm="100000">
                          <p:val>
                            <p:strVal val="ppt_h/20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ppt_w"/>
                          </p:val>
                        </p:tav>
                        <p:tav tm="50000">
                          <p:val>
                            <p:strVal val="ppt_w+.3"/>
                          </p:val>
                        </p:tav>
                        <p:tav tm="100000">
                          <p:val>
                            <p:strVal val="ppt_w+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5000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-.3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758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ppt_y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6758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3.png"/><Relationship Id="rId7" Type="http://schemas.openxmlformats.org/officeDocument/2006/relationships/image" Target="../media/image4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emf"/><Relationship Id="rId5" Type="http://schemas.openxmlformats.org/officeDocument/2006/relationships/image" Target="../media/image47.gif"/><Relationship Id="rId4" Type="http://schemas.openxmlformats.org/officeDocument/2006/relationships/image" Target="../media/image4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9.wmf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image" Target="../media/image25.gif"/><Relationship Id="rId3" Type="http://schemas.openxmlformats.org/officeDocument/2006/relationships/image" Target="../media/image15.gif"/><Relationship Id="rId7" Type="http://schemas.openxmlformats.org/officeDocument/2006/relationships/image" Target="../media/image19.gif"/><Relationship Id="rId12" Type="http://schemas.openxmlformats.org/officeDocument/2006/relationships/image" Target="../media/image2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gif"/><Relationship Id="rId11" Type="http://schemas.openxmlformats.org/officeDocument/2006/relationships/image" Target="../media/image23.png"/><Relationship Id="rId5" Type="http://schemas.openxmlformats.org/officeDocument/2006/relationships/image" Target="../media/image17.gif"/><Relationship Id="rId15" Type="http://schemas.openxmlformats.org/officeDocument/2006/relationships/image" Target="../media/image27.gif"/><Relationship Id="rId10" Type="http://schemas.openxmlformats.org/officeDocument/2006/relationships/image" Target="../media/image22.gif"/><Relationship Id="rId4" Type="http://schemas.openxmlformats.org/officeDocument/2006/relationships/image" Target="../media/image16.gif"/><Relationship Id="rId9" Type="http://schemas.openxmlformats.org/officeDocument/2006/relationships/image" Target="../media/image21.gif"/><Relationship Id="rId14" Type="http://schemas.openxmlformats.org/officeDocument/2006/relationships/image" Target="../media/image2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12.w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10" Type="http://schemas.openxmlformats.org/officeDocument/2006/relationships/image" Target="../media/image39.wmf"/><Relationship Id="rId4" Type="http://schemas.openxmlformats.org/officeDocument/2006/relationships/image" Target="../media/image34.png"/><Relationship Id="rId9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gif"/><Relationship Id="rId3" Type="http://schemas.openxmlformats.org/officeDocument/2006/relationships/image" Target="../media/image33.png"/><Relationship Id="rId7" Type="http://schemas.openxmlformats.org/officeDocument/2006/relationships/image" Target="../media/image40.gi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FF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2286000" y="3200400"/>
            <a:ext cx="44958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Môn : Khoa học </a:t>
            </a:r>
          </a:p>
        </p:txBody>
      </p:sp>
      <p:pic>
        <p:nvPicPr>
          <p:cNvPr id="5124" name="Picture 11" descr="s_f_01_589_01_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5105400"/>
            <a:ext cx="106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12" descr="s_f_01_589_01_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5105400"/>
            <a:ext cx="106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3" descr="s_f_01_589_01_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5181600"/>
            <a:ext cx="106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4" descr="s_f_01_589_01_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2400" y="5181600"/>
            <a:ext cx="106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15" descr="s_f_01_589_01_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53200" y="5105400"/>
            <a:ext cx="106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16" descr="s_f_01_589_01_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105400"/>
            <a:ext cx="106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7" descr="s_f_01_589_01_0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5181600"/>
            <a:ext cx="1066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8" descr="J009917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00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69" descr="BD2053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8419" flipH="1">
            <a:off x="-146050" y="146050"/>
            <a:ext cx="32004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3" name="Picture 70" descr="BD2053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45225" y="0"/>
            <a:ext cx="2898775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24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5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-2381" y="5582444"/>
            <a:ext cx="1277937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 Callout 3"/>
          <p:cNvSpPr>
            <a:spLocks noChangeArrowheads="1"/>
          </p:cNvSpPr>
          <p:nvPr/>
        </p:nvSpPr>
        <p:spPr bwMode="auto">
          <a:xfrm>
            <a:off x="1905000" y="1752600"/>
            <a:ext cx="5791200" cy="838200"/>
          </a:xfrm>
          <a:prstGeom prst="cloudCallout">
            <a:avLst>
              <a:gd name="adj1" fmla="val 1259"/>
              <a:gd name="adj2" fmla="val 48106"/>
            </a:avLst>
          </a:prstGeom>
          <a:solidFill>
            <a:srgbClr val="FCECD5"/>
          </a:solidFill>
          <a:ln w="25400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42CCE"/>
                </a:solidFill>
              </a:rPr>
              <a:t>Thử tài dự đoán</a:t>
            </a:r>
          </a:p>
        </p:txBody>
      </p:sp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57200" y="4495800"/>
            <a:ext cx="5638800" cy="2362200"/>
            <a:chOff x="288" y="2832"/>
            <a:chExt cx="3552" cy="1488"/>
          </a:xfrm>
        </p:grpSpPr>
        <p:sp>
          <p:nvSpPr>
            <p:cNvPr id="14346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288" y="2832"/>
              <a:ext cx="2280" cy="732"/>
            </a:xfrm>
            <a:prstGeom prst="rect">
              <a:avLst/>
            </a:prstGeom>
          </p:spPr>
          <p:txBody>
            <a:bodyPr wrap="none" fromWordArt="1">
              <a:prstTxWarp prst="textFadeUp">
                <a:avLst>
                  <a:gd name="adj" fmla="val 9991"/>
                </a:avLst>
              </a:prstTxWarp>
            </a:bodyPr>
            <a:lstStyle/>
            <a:p>
              <a:pPr algn="ctr"/>
              <a:r>
                <a:rPr lang="vi-VN" sz="4000" kern="10">
                  <a:ln w="12700">
                    <a:solidFill>
                      <a:srgbClr val="B2B2B2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762F00"/>
                      </a:gs>
                      <a:gs pos="50000">
                        <a:srgbClr val="FF6600"/>
                      </a:gs>
                      <a:gs pos="100000">
                        <a:srgbClr val="762F00"/>
                      </a:gs>
                    </a:gsLst>
                    <a:lin ang="5400000" scaled="1"/>
                  </a:gradFill>
                  <a:effectLst>
                    <a:outerShdw dist="35921" dir="2700000" sy="50000" rotWithShape="0">
                      <a:srgbClr val="875B0D">
                        <a:alpha val="70000"/>
                      </a:srgbClr>
                    </a:outerShdw>
                  </a:effectLst>
                  <a:latin typeface="Arial"/>
                  <a:cs typeface="Arial"/>
                </a:rPr>
                <a:t>Thảo luận nhóm đôi</a:t>
              </a:r>
              <a:endParaRPr lang="en-US" sz="40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762F00"/>
                    </a:gs>
                    <a:gs pos="50000">
                      <a:srgbClr val="FF6600"/>
                    </a:gs>
                    <a:gs pos="100000">
                      <a:srgbClr val="762F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pic>
          <p:nvPicPr>
            <p:cNvPr id="14347" name="Picture 8" descr="nhomdoi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00" y="3312"/>
              <a:ext cx="1440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343" name="Picture 33" descr="POINSET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7867650" y="5583238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Rectangle 35"/>
          <p:cNvSpPr>
            <a:spLocks noChangeArrowheads="1"/>
          </p:cNvSpPr>
          <p:nvPr/>
        </p:nvSpPr>
        <p:spPr bwMode="auto">
          <a:xfrm>
            <a:off x="914400" y="381000"/>
            <a:ext cx="7543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i="1">
                <a:solidFill>
                  <a:srgbClr val="009900"/>
                </a:solidFill>
              </a:rPr>
              <a:t>II. </a:t>
            </a:r>
            <a:r>
              <a:rPr lang="en-US" sz="3200" b="1" i="1" u="sng">
                <a:solidFill>
                  <a:srgbClr val="009900"/>
                </a:solidFill>
              </a:rPr>
              <a:t>Các yếu tố cần </a:t>
            </a:r>
            <a:r>
              <a:rPr lang="vi-VN" sz="3200" b="1" i="1" u="sng">
                <a:solidFill>
                  <a:srgbClr val="009900"/>
                </a:solidFill>
              </a:rPr>
              <a:t>đ</a:t>
            </a:r>
            <a:r>
              <a:rPr lang="en-US" sz="3200" b="1" i="1" u="sng">
                <a:solidFill>
                  <a:srgbClr val="009900"/>
                </a:solidFill>
              </a:rPr>
              <a:t>ể </a:t>
            </a:r>
            <a:r>
              <a:rPr lang="vi-VN" sz="3200" b="1" i="1" u="sng">
                <a:solidFill>
                  <a:srgbClr val="009900"/>
                </a:solidFill>
              </a:rPr>
              <a:t>đ</a:t>
            </a:r>
            <a:r>
              <a:rPr lang="en-US" sz="3200" b="1" i="1" u="sng">
                <a:solidFill>
                  <a:srgbClr val="009900"/>
                </a:solidFill>
              </a:rPr>
              <a:t>ộng vật sống và </a:t>
            </a:r>
          </a:p>
          <a:p>
            <a:r>
              <a:rPr lang="en-US" sz="3200" b="1" i="1">
                <a:solidFill>
                  <a:srgbClr val="009900"/>
                </a:solidFill>
              </a:rPr>
              <a:t>           </a:t>
            </a:r>
            <a:r>
              <a:rPr lang="en-US" sz="3200" b="1" i="1" u="sng">
                <a:solidFill>
                  <a:srgbClr val="009900"/>
                </a:solidFill>
              </a:rPr>
              <a:t>phát triển bình th</a:t>
            </a:r>
            <a:r>
              <a:rPr lang="vi-VN" sz="3200" b="1" i="1" u="sng">
                <a:solidFill>
                  <a:srgbClr val="009900"/>
                </a:solidFill>
              </a:rPr>
              <a:t>ư</a:t>
            </a:r>
            <a:r>
              <a:rPr lang="en-US" sz="3200" b="1" i="1" u="sng">
                <a:solidFill>
                  <a:srgbClr val="009900"/>
                </a:solidFill>
              </a:rPr>
              <a:t>ờng </a:t>
            </a:r>
          </a:p>
        </p:txBody>
      </p:sp>
      <p:sp>
        <p:nvSpPr>
          <p:cNvPr id="49188" name="Text Box 36"/>
          <p:cNvSpPr txBox="1">
            <a:spLocks noChangeArrowheads="1"/>
          </p:cNvSpPr>
          <p:nvPr/>
        </p:nvSpPr>
        <p:spPr bwMode="auto">
          <a:xfrm>
            <a:off x="152400" y="2971800"/>
            <a:ext cx="8382000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0000FF"/>
                </a:solidFill>
              </a:rPr>
              <a:t>    </a:t>
            </a:r>
            <a:r>
              <a:rPr lang="en-US" sz="3200" b="1">
                <a:solidFill>
                  <a:srgbClr val="0000FF"/>
                </a:solidFill>
                <a:sym typeface="Wingdings" pitchFamily="2" charset="2"/>
              </a:rPr>
              <a:t></a:t>
            </a:r>
            <a:r>
              <a:rPr lang="en-US" sz="2400" b="1">
                <a:solidFill>
                  <a:srgbClr val="0000FF"/>
                </a:solidFill>
                <a:sym typeface="Wingdings" pitchFamily="2" charset="2"/>
              </a:rPr>
              <a:t>Các em hãy dự đoán xem con chuột trong hộp nào chết trước ? Tại sao ?</a:t>
            </a:r>
          </a:p>
          <a:p>
            <a:r>
              <a:rPr lang="en-US" sz="3200" b="1">
                <a:solidFill>
                  <a:srgbClr val="0000FF"/>
                </a:solidFill>
              </a:rPr>
              <a:t>   </a:t>
            </a:r>
            <a:r>
              <a:rPr lang="en-US" sz="3200" b="1">
                <a:solidFill>
                  <a:srgbClr val="0000FF"/>
                </a:solidFill>
                <a:sym typeface="Wingdings" pitchFamily="2" charset="2"/>
              </a:rPr>
              <a:t></a:t>
            </a:r>
            <a:r>
              <a:rPr lang="en-US" sz="2400" b="1">
                <a:solidFill>
                  <a:srgbClr val="0000FF"/>
                </a:solidFill>
              </a:rPr>
              <a:t>Những con chuột còn lại sẽ như thế nào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918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huo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447800"/>
            <a:ext cx="236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09800" y="914400"/>
            <a:ext cx="1114425" cy="304800"/>
            <a:chOff x="3168" y="0"/>
            <a:chExt cx="1056" cy="720"/>
          </a:xfrm>
        </p:grpSpPr>
        <p:sp>
          <p:nvSpPr>
            <p:cNvPr id="15397" name="Line 4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8" name="Line 5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9" name="Line 6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00" name="Line 7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68" name="Picture 8" descr="chuot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1143000"/>
            <a:ext cx="2579688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943600" y="1066800"/>
            <a:ext cx="1114425" cy="228600"/>
            <a:chOff x="3168" y="0"/>
            <a:chExt cx="1056" cy="720"/>
          </a:xfrm>
        </p:grpSpPr>
        <p:sp>
          <p:nvSpPr>
            <p:cNvPr id="15393" name="Line 10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4" name="Line 11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5" name="Line 12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6" name="Line 13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5366" name="Picture 14" descr="chuot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819400"/>
            <a:ext cx="2590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3505200" y="2438400"/>
            <a:ext cx="962025" cy="381000"/>
            <a:chOff x="3168" y="0"/>
            <a:chExt cx="1056" cy="720"/>
          </a:xfrm>
        </p:grpSpPr>
        <p:sp>
          <p:nvSpPr>
            <p:cNvPr id="15389" name="Line 16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0" name="Line 17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1" name="Line 18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92" name="Line 19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1905000" y="4724400"/>
            <a:ext cx="1114425" cy="304800"/>
            <a:chOff x="3168" y="0"/>
            <a:chExt cx="1056" cy="720"/>
          </a:xfrm>
        </p:grpSpPr>
        <p:sp>
          <p:nvSpPr>
            <p:cNvPr id="15385" name="Line 22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6" name="Line 23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Line 24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Line 25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986" name="Picture 26" descr="chuot-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648200"/>
            <a:ext cx="2590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7" name="Text Box 27"/>
          <p:cNvSpPr txBox="1">
            <a:spLocks noChangeArrowheads="1"/>
          </p:cNvSpPr>
          <p:nvPr/>
        </p:nvSpPr>
        <p:spPr bwMode="auto">
          <a:xfrm>
            <a:off x="1447800" y="28956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1</a:t>
            </a:r>
          </a:p>
        </p:txBody>
      </p:sp>
      <p:sp>
        <p:nvSpPr>
          <p:cNvPr id="15371" name="Text Box 28"/>
          <p:cNvSpPr txBox="1">
            <a:spLocks noChangeArrowheads="1"/>
          </p:cNvSpPr>
          <p:nvPr/>
        </p:nvSpPr>
        <p:spPr bwMode="auto">
          <a:xfrm>
            <a:off x="6477000" y="28956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2</a:t>
            </a:r>
          </a:p>
        </p:txBody>
      </p:sp>
      <p:sp>
        <p:nvSpPr>
          <p:cNvPr id="15372" name="Text Box 29"/>
          <p:cNvSpPr txBox="1">
            <a:spLocks noChangeArrowheads="1"/>
          </p:cNvSpPr>
          <p:nvPr/>
        </p:nvSpPr>
        <p:spPr bwMode="auto">
          <a:xfrm>
            <a:off x="3200400" y="46355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3</a:t>
            </a:r>
          </a:p>
        </p:txBody>
      </p:sp>
      <p:sp>
        <p:nvSpPr>
          <p:cNvPr id="15373" name="Text Box 30"/>
          <p:cNvSpPr txBox="1">
            <a:spLocks noChangeArrowheads="1"/>
          </p:cNvSpPr>
          <p:nvPr/>
        </p:nvSpPr>
        <p:spPr bwMode="auto">
          <a:xfrm>
            <a:off x="457200" y="64611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4</a:t>
            </a:r>
          </a:p>
        </p:txBody>
      </p:sp>
      <p:sp>
        <p:nvSpPr>
          <p:cNvPr id="15374" name="Text Box 31"/>
          <p:cNvSpPr txBox="1">
            <a:spLocks noChangeArrowheads="1"/>
          </p:cNvSpPr>
          <p:nvPr/>
        </p:nvSpPr>
        <p:spPr bwMode="auto">
          <a:xfrm>
            <a:off x="6324600" y="63246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5</a:t>
            </a:r>
          </a:p>
        </p:txBody>
      </p:sp>
      <p:sp>
        <p:nvSpPr>
          <p:cNvPr id="40992" name="Text Box 32"/>
          <p:cNvSpPr txBox="1">
            <a:spLocks noChangeArrowheads="1"/>
          </p:cNvSpPr>
          <p:nvPr/>
        </p:nvSpPr>
        <p:spPr bwMode="auto">
          <a:xfrm>
            <a:off x="152400" y="1447800"/>
            <a:ext cx="1143000" cy="1749425"/>
          </a:xfrm>
          <a:prstGeom prst="rect">
            <a:avLst/>
          </a:prstGeom>
          <a:solidFill>
            <a:srgbClr val="F5FEDA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b="1">
                <a:solidFill>
                  <a:srgbClr val="D60093"/>
                </a:solidFill>
              </a:rPr>
              <a:t>Sẽ chết sau con chuột trong hộp 4 và hộp 2</a:t>
            </a:r>
          </a:p>
        </p:txBody>
      </p:sp>
      <p:sp>
        <p:nvSpPr>
          <p:cNvPr id="40993" name="Text Box 33"/>
          <p:cNvSpPr txBox="1">
            <a:spLocks noChangeArrowheads="1"/>
          </p:cNvSpPr>
          <p:nvPr/>
        </p:nvSpPr>
        <p:spPr bwMode="auto">
          <a:xfrm>
            <a:off x="7772400" y="1295400"/>
            <a:ext cx="1219200" cy="1625600"/>
          </a:xfrm>
          <a:prstGeom prst="rect">
            <a:avLst/>
          </a:prstGeom>
          <a:solidFill>
            <a:srgbClr val="F5FEDA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0000FF"/>
                </a:solidFill>
              </a:rPr>
              <a:t>Sẽ chết sau con chuột trong hộp 4</a:t>
            </a:r>
          </a:p>
        </p:txBody>
      </p:sp>
      <p:sp>
        <p:nvSpPr>
          <p:cNvPr id="40994" name="Text Box 34"/>
          <p:cNvSpPr txBox="1">
            <a:spLocks noChangeArrowheads="1"/>
          </p:cNvSpPr>
          <p:nvPr/>
        </p:nvSpPr>
        <p:spPr bwMode="auto">
          <a:xfrm>
            <a:off x="5105400" y="3200400"/>
            <a:ext cx="1295400" cy="1016000"/>
          </a:xfrm>
          <a:prstGeom prst="rect">
            <a:avLst/>
          </a:prstGeom>
          <a:solidFill>
            <a:srgbClr val="F9E3FD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Sống bình thường</a:t>
            </a:r>
          </a:p>
        </p:txBody>
      </p:sp>
      <p:sp>
        <p:nvSpPr>
          <p:cNvPr id="40995" name="Text Box 35"/>
          <p:cNvSpPr txBox="1">
            <a:spLocks noChangeArrowheads="1"/>
          </p:cNvSpPr>
          <p:nvPr/>
        </p:nvSpPr>
        <p:spPr bwMode="auto">
          <a:xfrm>
            <a:off x="304800" y="5181600"/>
            <a:ext cx="1066800" cy="1320800"/>
          </a:xfrm>
          <a:prstGeom prst="rect">
            <a:avLst/>
          </a:prstGeom>
          <a:solidFill>
            <a:srgbClr val="F5FEDA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chemeClr val="tx2"/>
                </a:solidFill>
              </a:rPr>
              <a:t>Sẽ chết trước tiên</a:t>
            </a:r>
          </a:p>
        </p:txBody>
      </p:sp>
      <p:sp>
        <p:nvSpPr>
          <p:cNvPr id="40996" name="Text Box 36"/>
          <p:cNvSpPr txBox="1">
            <a:spLocks noChangeArrowheads="1"/>
          </p:cNvSpPr>
          <p:nvPr/>
        </p:nvSpPr>
        <p:spPr bwMode="auto">
          <a:xfrm>
            <a:off x="7467600" y="4648200"/>
            <a:ext cx="1219200" cy="1562100"/>
          </a:xfrm>
          <a:prstGeom prst="rect">
            <a:avLst/>
          </a:prstGeom>
          <a:solidFill>
            <a:srgbClr val="E5FFEB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9900"/>
                </a:solidFill>
              </a:rPr>
              <a:t>Sống không khỏe mạnh</a:t>
            </a:r>
          </a:p>
        </p:txBody>
      </p:sp>
      <p:pic>
        <p:nvPicPr>
          <p:cNvPr id="15380" name="Picture 20" descr="chuot-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295400" y="5105400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7" name="Picture 3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8713037">
            <a:off x="1905000" y="5943600"/>
            <a:ext cx="960438" cy="67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2" name="Cloud Callout 3"/>
          <p:cNvSpPr>
            <a:spLocks noChangeArrowheads="1"/>
          </p:cNvSpPr>
          <p:nvPr/>
        </p:nvSpPr>
        <p:spPr bwMode="auto">
          <a:xfrm>
            <a:off x="1752600" y="0"/>
            <a:ext cx="6324600" cy="838200"/>
          </a:xfrm>
          <a:prstGeom prst="cloudCallout">
            <a:avLst>
              <a:gd name="adj1" fmla="val -2662"/>
              <a:gd name="adj2" fmla="val 104167"/>
            </a:avLst>
          </a:prstGeom>
          <a:solidFill>
            <a:srgbClr val="FCECD5"/>
          </a:solidFill>
          <a:ln w="25400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3600" b="1">
                <a:solidFill>
                  <a:srgbClr val="F42CCE"/>
                </a:solidFill>
              </a:rPr>
              <a:t>Thử tài dự đoán</a:t>
            </a:r>
          </a:p>
        </p:txBody>
      </p:sp>
      <p:pic>
        <p:nvPicPr>
          <p:cNvPr id="41009" name="Picture 4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8713037">
            <a:off x="5822950" y="2119313"/>
            <a:ext cx="9604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2" name="Picture 5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9186467">
            <a:off x="1828800" y="20574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0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0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40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40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0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40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0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4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0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0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7" grpId="0"/>
      <p:bldP spid="40992" grpId="0" animBg="1"/>
      <p:bldP spid="40993" grpId="0" animBg="1"/>
      <p:bldP spid="40994" grpId="0" animBg="1"/>
      <p:bldP spid="40995" grpId="0" animBg="1"/>
      <p:bldP spid="4099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Group 40"/>
          <p:cNvGrpSpPr>
            <a:grpSpLocks/>
          </p:cNvGrpSpPr>
          <p:nvPr/>
        </p:nvGrpSpPr>
        <p:grpSpPr bwMode="auto">
          <a:xfrm>
            <a:off x="0" y="0"/>
            <a:ext cx="9144000" cy="7010400"/>
            <a:chOff x="0" y="0"/>
            <a:chExt cx="5760" cy="4512"/>
          </a:xfrm>
        </p:grpSpPr>
        <p:grpSp>
          <p:nvGrpSpPr>
            <p:cNvPr id="16400" name="Group 36"/>
            <p:cNvGrpSpPr>
              <a:grpSpLocks/>
            </p:cNvGrpSpPr>
            <p:nvPr/>
          </p:nvGrpSpPr>
          <p:grpSpPr bwMode="auto">
            <a:xfrm>
              <a:off x="0" y="0"/>
              <a:ext cx="5760" cy="4512"/>
              <a:chOff x="0" y="0"/>
              <a:chExt cx="5760" cy="4320"/>
            </a:xfrm>
          </p:grpSpPr>
          <p:grpSp>
            <p:nvGrpSpPr>
              <p:cNvPr id="16402" name="Group 35"/>
              <p:cNvGrpSpPr>
                <a:grpSpLocks/>
              </p:cNvGrpSpPr>
              <p:nvPr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6404" name="Rectangle 3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5760" cy="4320"/>
                </a:xfrm>
                <a:prstGeom prst="rect">
                  <a:avLst/>
                </a:prstGeom>
                <a:gradFill rotWithShape="1">
                  <a:gsLst>
                    <a:gs pos="0">
                      <a:srgbClr val="FFFF99"/>
                    </a:gs>
                    <a:gs pos="100000">
                      <a:srgbClr val="FF99FF"/>
                    </a:gs>
                  </a:gsLst>
                  <a:lin ang="5400000" scaled="1"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05" name="WordArt 11"/>
                <p:cNvSpPr>
                  <a:spLocks noChangeArrowheads="1" noChangeShapeType="1" noTextEdit="1"/>
                </p:cNvSpPr>
                <p:nvPr/>
              </p:nvSpPr>
              <p:spPr bwMode="auto">
                <a:xfrm>
                  <a:off x="1248" y="720"/>
                  <a:ext cx="3936" cy="336"/>
                </a:xfrm>
                <a:prstGeom prst="rect">
                  <a:avLst/>
                </a:prstGeom>
              </p:spPr>
              <p:txBody>
                <a:bodyPr wrap="none" fromWordArt="1">
                  <a:prstTxWarp prst="textPlain">
                    <a:avLst>
                      <a:gd name="adj" fmla="val 50000"/>
                    </a:avLst>
                  </a:prstTxWarp>
                </a:bodyPr>
                <a:lstStyle/>
                <a:p>
                  <a:pPr algn="ctr"/>
                  <a:r>
                    <a:rPr lang="vi-VN" sz="3600" b="1" kern="10">
                      <a:ln w="9525">
                        <a:solidFill>
                          <a:srgbClr val="FF99CC"/>
                        </a:solidFill>
                        <a:round/>
                        <a:headEnd/>
                        <a:tailEnd/>
                      </a:ln>
                      <a:solidFill>
                        <a:srgbClr val="0000FF"/>
                      </a:solidFill>
                      <a:effectLst>
                        <a:outerShdw dist="45791" dir="2021404" algn="ctr" rotWithShape="0">
                          <a:srgbClr val="B2B2B2">
                            <a:alpha val="79999"/>
                          </a:srgbClr>
                        </a:outerShdw>
                      </a:effectLst>
                      <a:latin typeface="Arial"/>
                      <a:cs typeface="Arial"/>
                    </a:rPr>
                    <a:t>Động vật cần gì để sống ?</a:t>
                  </a:r>
                  <a:endParaRPr lang="en-US" sz="3600" b="1" kern="10">
                    <a:ln w="9525">
                      <a:solidFill>
                        <a:srgbClr val="FF99CC"/>
                      </a:solidFill>
                      <a:round/>
                      <a:headEnd/>
                      <a:tailEnd/>
                    </a:ln>
                    <a:solidFill>
                      <a:srgbClr val="0000FF"/>
                    </a:solidFill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"/>
                    <a:cs typeface="Arial"/>
                  </a:endParaRPr>
                </a:p>
              </p:txBody>
            </p:sp>
          </p:grpSp>
          <p:sp>
            <p:nvSpPr>
              <p:cNvPr id="16403" name="WordArt 12"/>
              <p:cNvSpPr>
                <a:spLocks noChangeArrowheads="1" noChangeShapeType="1" noTextEdit="1"/>
              </p:cNvSpPr>
              <p:nvPr/>
            </p:nvSpPr>
            <p:spPr bwMode="auto">
              <a:xfrm>
                <a:off x="336" y="816"/>
                <a:ext cx="768" cy="176"/>
              </a:xfrm>
              <a:prstGeom prst="rect">
                <a:avLst/>
              </a:prstGeom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9525">
                      <a:solidFill>
                        <a:srgbClr val="FF99CC"/>
                      </a:solidFill>
                      <a:round/>
                      <a:headEnd/>
                      <a:tailEnd/>
                    </a:ln>
                    <a:effectLst>
                      <a:outerShdw dist="45791" dir="2021404" algn="ctr" rotWithShape="0">
                        <a:srgbClr val="B2B2B2">
                          <a:alpha val="79999"/>
                        </a:srgbClr>
                      </a:outerShdw>
                    </a:effectLst>
                    <a:latin typeface="Arial"/>
                    <a:cs typeface="Arial"/>
                  </a:rPr>
                  <a:t>BÀI 62:</a:t>
                </a:r>
              </a:p>
            </p:txBody>
          </p:sp>
        </p:grpSp>
        <p:sp>
          <p:nvSpPr>
            <p:cNvPr id="16401" name="Rectangle 37"/>
            <p:cNvSpPr>
              <a:spLocks noChangeArrowheads="1"/>
            </p:cNvSpPr>
            <p:nvPr/>
          </p:nvSpPr>
          <p:spPr bwMode="auto">
            <a:xfrm>
              <a:off x="768" y="0"/>
              <a:ext cx="4512" cy="576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800" b="1" i="1">
                <a:solidFill>
                  <a:srgbClr val="0000CC"/>
                </a:solidFill>
              </a:endParaRPr>
            </a:p>
            <a:p>
              <a:pPr algn="ctr"/>
              <a:r>
                <a:rPr lang="en-US" sz="2800" b="1" i="1" u="sng">
                  <a:solidFill>
                    <a:srgbClr val="0000CC"/>
                  </a:solidFill>
                </a:rPr>
                <a:t>Khoa học</a:t>
              </a:r>
            </a:p>
          </p:txBody>
        </p:sp>
      </p:grpSp>
      <p:pic>
        <p:nvPicPr>
          <p:cNvPr id="47117" name="Picture 13" descr="chuot-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3505200"/>
            <a:ext cx="3429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8" name="Text Box 14"/>
          <p:cNvSpPr txBox="1">
            <a:spLocks noChangeArrowheads="1"/>
          </p:cNvSpPr>
          <p:nvPr/>
        </p:nvSpPr>
        <p:spPr bwMode="auto">
          <a:xfrm>
            <a:off x="6096000" y="57150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3</a:t>
            </a:r>
          </a:p>
        </p:txBody>
      </p:sp>
      <p:pic>
        <p:nvPicPr>
          <p:cNvPr id="47122" name="Picture 17" descr="cartoon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657600"/>
            <a:ext cx="1828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loud Callout 3"/>
          <p:cNvSpPr>
            <a:spLocks noChangeArrowheads="1"/>
          </p:cNvSpPr>
          <p:nvPr/>
        </p:nvSpPr>
        <p:spPr bwMode="auto">
          <a:xfrm>
            <a:off x="838200" y="2286000"/>
            <a:ext cx="4572000" cy="1219200"/>
          </a:xfrm>
          <a:prstGeom prst="cloudCallout">
            <a:avLst>
              <a:gd name="adj1" fmla="val -17569"/>
              <a:gd name="adj2" fmla="val 85157"/>
            </a:avLst>
          </a:prstGeom>
          <a:solidFill>
            <a:srgbClr val="FCECD5"/>
          </a:solidFill>
          <a:ln w="25400" algn="ctr">
            <a:solidFill>
              <a:schemeClr val="folHlink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0000FF"/>
                </a:solidFill>
              </a:rPr>
              <a:t>Đố các bạn vì sao bạn của tôi sống trong hộp 3</a:t>
            </a:r>
            <a:r>
              <a:rPr lang="en-US"/>
              <a:t> </a:t>
            </a:r>
            <a:r>
              <a:rPr lang="en-US">
                <a:solidFill>
                  <a:srgbClr val="0000FF"/>
                </a:solidFill>
              </a:rPr>
              <a:t>vẫn sống</a:t>
            </a:r>
            <a:r>
              <a:rPr lang="en-US"/>
              <a:t> </a:t>
            </a:r>
            <a:r>
              <a:rPr lang="en-US" b="1">
                <a:solidFill>
                  <a:srgbClr val="0000FF"/>
                </a:solidFill>
              </a:rPr>
              <a:t>bình thường?</a:t>
            </a:r>
          </a:p>
        </p:txBody>
      </p:sp>
      <p:grpSp>
        <p:nvGrpSpPr>
          <p:cNvPr id="6" name="Group 20"/>
          <p:cNvGrpSpPr>
            <a:grpSpLocks/>
          </p:cNvGrpSpPr>
          <p:nvPr/>
        </p:nvGrpSpPr>
        <p:grpSpPr bwMode="auto">
          <a:xfrm>
            <a:off x="6553200" y="2895600"/>
            <a:ext cx="962025" cy="609600"/>
            <a:chOff x="3168" y="0"/>
            <a:chExt cx="1056" cy="720"/>
          </a:xfrm>
        </p:grpSpPr>
        <p:sp>
          <p:nvSpPr>
            <p:cNvPr id="16396" name="Line 21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7" name="Line 22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8" name="Line 23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399" name="Line 24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7133" name="Picture 9" descr="sun14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39000" y="2133600"/>
            <a:ext cx="1066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 descr="0425_2j_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105096">
            <a:off x="8191500" y="-342900"/>
            <a:ext cx="609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 descr="0425_2j_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114436">
            <a:off x="381000" y="-381000"/>
            <a:ext cx="60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3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64008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7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7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5"/>
          <p:cNvSpPr>
            <a:spLocks noChangeArrowheads="1"/>
          </p:cNvSpPr>
          <p:nvPr/>
        </p:nvSpPr>
        <p:spPr bwMode="auto">
          <a:xfrm>
            <a:off x="304800" y="152400"/>
            <a:ext cx="8458200" cy="1600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411" name="Rectangle 2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rgbClr val="33CC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72706" name="Picture 2" descr="BDRPC18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9144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3"/>
          <p:cNvSpPr txBox="1">
            <a:spLocks noChangeArrowheads="1"/>
          </p:cNvSpPr>
          <p:nvPr/>
        </p:nvSpPr>
        <p:spPr bwMode="auto">
          <a:xfrm>
            <a:off x="533400" y="3581400"/>
            <a:ext cx="838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 </a:t>
            </a:r>
            <a:r>
              <a:rPr lang="en-US" sz="2800" b="1">
                <a:solidFill>
                  <a:srgbClr val="FF0066"/>
                </a:solidFill>
              </a:rPr>
              <a:t>Động vật cần có đủ không khí, thức ăn, nước uống và ánh sáng thì mới tồn tại, và phát triển bình thường.</a:t>
            </a:r>
          </a:p>
        </p:txBody>
      </p:sp>
      <p:sp>
        <p:nvSpPr>
          <p:cNvPr id="17414" name="Text Box 4"/>
          <p:cNvSpPr txBox="1">
            <a:spLocks noChangeArrowheads="1"/>
          </p:cNvSpPr>
          <p:nvPr/>
        </p:nvSpPr>
        <p:spPr bwMode="auto">
          <a:xfrm>
            <a:off x="3657600" y="2336800"/>
            <a:ext cx="18923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</a:rPr>
              <a:t>Ghi nhớ:</a:t>
            </a:r>
          </a:p>
        </p:txBody>
      </p:sp>
      <p:sp>
        <p:nvSpPr>
          <p:cNvPr id="17415" name="Rectangle 6"/>
          <p:cNvSpPr>
            <a:spLocks noChangeArrowheads="1"/>
          </p:cNvSpPr>
          <p:nvPr/>
        </p:nvSpPr>
        <p:spPr bwMode="auto">
          <a:xfrm>
            <a:off x="990600" y="152400"/>
            <a:ext cx="7162800" cy="9144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 i="1">
              <a:solidFill>
                <a:srgbClr val="0000CC"/>
              </a:solidFill>
            </a:endParaRPr>
          </a:p>
          <a:p>
            <a:pPr algn="ctr"/>
            <a:r>
              <a:rPr lang="en-US" sz="2800" b="1" i="1" u="sng">
                <a:solidFill>
                  <a:srgbClr val="0000CC"/>
                </a:solidFill>
              </a:rPr>
              <a:t>Khoa học</a:t>
            </a:r>
          </a:p>
        </p:txBody>
      </p:sp>
      <p:sp>
        <p:nvSpPr>
          <p:cNvPr id="17416" name="WordArt 7"/>
          <p:cNvSpPr>
            <a:spLocks noChangeArrowheads="1" noChangeShapeType="1" noTextEdit="1"/>
          </p:cNvSpPr>
          <p:nvPr/>
        </p:nvSpPr>
        <p:spPr bwMode="auto">
          <a:xfrm>
            <a:off x="1981200" y="1143000"/>
            <a:ext cx="6248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Động vật cần gì để sống ?</a:t>
            </a:r>
            <a:endParaRPr lang="en-US" sz="3600" b="1" kern="10">
              <a:ln w="9525">
                <a:solidFill>
                  <a:srgbClr val="FF99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7417" name="WordArt 8"/>
          <p:cNvSpPr>
            <a:spLocks noChangeArrowheads="1" noChangeShapeType="1" noTextEdit="1"/>
          </p:cNvSpPr>
          <p:nvPr/>
        </p:nvSpPr>
        <p:spPr bwMode="auto">
          <a:xfrm>
            <a:off x="533400" y="1320800"/>
            <a:ext cx="1219200" cy="27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BÀI 62:</a:t>
            </a:r>
          </a:p>
        </p:txBody>
      </p:sp>
      <p:pic>
        <p:nvPicPr>
          <p:cNvPr id="17418" name="Picture 10" descr="Bauernba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33600" y="5486400"/>
            <a:ext cx="4876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2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00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304800" y="3581400"/>
            <a:ext cx="8534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  <a:sym typeface="Wingdings" pitchFamily="2" charset="2"/>
              </a:rPr>
              <a:t> </a:t>
            </a:r>
            <a:r>
              <a:rPr lang="en-US" sz="2800" b="1">
                <a:solidFill>
                  <a:srgbClr val="0000FF"/>
                </a:solidFill>
              </a:rPr>
              <a:t>Động vật cần gì để sống  ?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3657600" y="2362200"/>
            <a:ext cx="180657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</a:rPr>
              <a:t>Củng cố</a:t>
            </a:r>
          </a:p>
        </p:txBody>
      </p:sp>
      <p:sp>
        <p:nvSpPr>
          <p:cNvPr id="18437" name="Rectangle 7"/>
          <p:cNvSpPr>
            <a:spLocks noChangeArrowheads="1"/>
          </p:cNvSpPr>
          <p:nvPr/>
        </p:nvSpPr>
        <p:spPr bwMode="auto">
          <a:xfrm>
            <a:off x="990600" y="457200"/>
            <a:ext cx="6553200" cy="91440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 i="1">
              <a:solidFill>
                <a:srgbClr val="009900"/>
              </a:solidFill>
            </a:endParaRPr>
          </a:p>
          <a:p>
            <a:pPr algn="ctr"/>
            <a:r>
              <a:rPr lang="en-US" sz="2800" b="1" i="1" u="sng">
                <a:solidFill>
                  <a:srgbClr val="009900"/>
                </a:solidFill>
              </a:rPr>
              <a:t>Khoa học</a:t>
            </a:r>
          </a:p>
        </p:txBody>
      </p:sp>
      <p:sp>
        <p:nvSpPr>
          <p:cNvPr id="18438" name="WordArt 8"/>
          <p:cNvSpPr>
            <a:spLocks noChangeArrowheads="1" noChangeShapeType="1" noTextEdit="1"/>
          </p:cNvSpPr>
          <p:nvPr/>
        </p:nvSpPr>
        <p:spPr bwMode="auto">
          <a:xfrm>
            <a:off x="1905000" y="1371600"/>
            <a:ext cx="6248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Động vật cần gì để sống ?</a:t>
            </a:r>
            <a:endParaRPr lang="en-US" sz="3600" b="1" kern="10">
              <a:ln w="9525">
                <a:solidFill>
                  <a:srgbClr val="FF99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95241" name="WordArt 9"/>
          <p:cNvSpPr>
            <a:spLocks noChangeArrowheads="1" noChangeShapeType="1" noTextEdit="1"/>
          </p:cNvSpPr>
          <p:nvPr/>
        </p:nvSpPr>
        <p:spPr bwMode="auto">
          <a:xfrm>
            <a:off x="533400" y="1524000"/>
            <a:ext cx="1219200" cy="279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BÀI 62:</a:t>
            </a:r>
          </a:p>
        </p:txBody>
      </p:sp>
      <p:sp>
        <p:nvSpPr>
          <p:cNvPr id="95243" name="Text Box 11"/>
          <p:cNvSpPr txBox="1">
            <a:spLocks noChangeArrowheads="1"/>
          </p:cNvSpPr>
          <p:nvPr/>
        </p:nvSpPr>
        <p:spPr bwMode="auto">
          <a:xfrm>
            <a:off x="228600" y="3124200"/>
            <a:ext cx="868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 </a:t>
            </a:r>
            <a:r>
              <a:rPr lang="en-US" sz="2800" b="1">
                <a:solidFill>
                  <a:srgbClr val="0000FF"/>
                </a:solidFill>
                <a:sym typeface="Wingdings" pitchFamily="2" charset="2"/>
              </a:rPr>
              <a:t></a:t>
            </a:r>
            <a:r>
              <a:rPr lang="en-US" sz="2800" b="1">
                <a:solidFill>
                  <a:srgbClr val="0000FF"/>
                </a:solidFill>
              </a:rPr>
              <a:t> Hôm nay, tiết khoa học các em đã học bài gì ?</a:t>
            </a:r>
          </a:p>
        </p:txBody>
      </p:sp>
      <p:pic>
        <p:nvPicPr>
          <p:cNvPr id="18441" name="Picture 33" descr="Bauernba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6324600"/>
            <a:ext cx="4876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37" descr="BD20530_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34200" y="0"/>
            <a:ext cx="2209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38" descr="BD20530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2286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39" descr="BD20530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2800" y="4724400"/>
            <a:ext cx="1981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40" descr="BD20530_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953000"/>
            <a:ext cx="2286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95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5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7" grpId="0"/>
      <p:bldP spid="95241" grpId="0" animBg="1"/>
      <p:bldP spid="952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66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67000" y="2438400"/>
            <a:ext cx="3429000" cy="584200"/>
          </a:xfrm>
          <a:prstGeom prst="rect">
            <a:avLst/>
          </a:prstGeom>
          <a:solidFill>
            <a:srgbClr val="E5FFEB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336600"/>
                </a:solidFill>
              </a:rPr>
              <a:t>1. N</a:t>
            </a:r>
            <a:r>
              <a:rPr lang="vi-VN" sz="3200" b="1">
                <a:solidFill>
                  <a:srgbClr val="336600"/>
                </a:solidFill>
              </a:rPr>
              <a:t>Ư</a:t>
            </a:r>
            <a:r>
              <a:rPr lang="en-US" sz="3200" b="1">
                <a:solidFill>
                  <a:srgbClr val="336600"/>
                </a:solidFill>
              </a:rPr>
              <a:t>ỚC UỐNG</a:t>
            </a:r>
          </a:p>
        </p:txBody>
      </p:sp>
      <p:sp>
        <p:nvSpPr>
          <p:cNvPr id="45062" name="Text Box 6"/>
          <p:cNvSpPr txBox="1">
            <a:spLocks noChangeArrowheads="1"/>
          </p:cNvSpPr>
          <p:nvPr/>
        </p:nvSpPr>
        <p:spPr bwMode="auto">
          <a:xfrm>
            <a:off x="2438400" y="3200400"/>
            <a:ext cx="1828800" cy="584200"/>
          </a:xfrm>
          <a:prstGeom prst="rect">
            <a:avLst/>
          </a:prstGeom>
          <a:solidFill>
            <a:srgbClr val="F9FEE2"/>
          </a:solidFill>
          <a:ln w="9525">
            <a:solidFill>
              <a:srgbClr val="80008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00CC"/>
                </a:solidFill>
              </a:rPr>
              <a:t>2. KHÓI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943600" y="4267200"/>
            <a:ext cx="2819400" cy="584200"/>
          </a:xfrm>
          <a:prstGeom prst="rect">
            <a:avLst/>
          </a:prstGeom>
          <a:solidFill>
            <a:srgbClr val="FDDBB5"/>
          </a:solidFill>
          <a:ln w="9525">
            <a:solidFill>
              <a:srgbClr val="0000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CC3300"/>
                </a:solidFill>
              </a:rPr>
              <a:t>3. ÁNH SÁNG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1371600" y="4114800"/>
            <a:ext cx="1600200" cy="588963"/>
          </a:xfrm>
          <a:prstGeom prst="rect">
            <a:avLst/>
          </a:prstGeom>
          <a:solidFill>
            <a:schemeClr val="accent1"/>
          </a:solidFill>
          <a:ln w="9525">
            <a:solidFill>
              <a:srgbClr val="0033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3200" b="1">
                <a:solidFill>
                  <a:schemeClr val="tx2"/>
                </a:solidFill>
              </a:rPr>
              <a:t>4. BỤI</a:t>
            </a:r>
          </a:p>
        </p:txBody>
      </p:sp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5486400" y="3200400"/>
            <a:ext cx="3200400" cy="584200"/>
          </a:xfrm>
          <a:prstGeom prst="rect">
            <a:avLst/>
          </a:prstGeom>
          <a:solidFill>
            <a:srgbClr val="E5FFEB"/>
          </a:solidFill>
          <a:ln w="9525">
            <a:solidFill>
              <a:srgbClr val="33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/>
              <a:t>5. N</a:t>
            </a:r>
            <a:r>
              <a:rPr lang="vi-VN" sz="3200" b="1"/>
              <a:t>Ư</a:t>
            </a:r>
            <a:r>
              <a:rPr lang="en-US" sz="3200" b="1"/>
              <a:t>ỚC THẢI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3048000" y="5867400"/>
            <a:ext cx="2743200" cy="584200"/>
          </a:xfrm>
          <a:prstGeom prst="rect">
            <a:avLst/>
          </a:prstGeom>
          <a:solidFill>
            <a:srgbClr val="F0C2FE"/>
          </a:solidFill>
          <a:ln w="9525">
            <a:solidFill>
              <a:srgbClr val="FF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6. THỨC ĂN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876800" y="5029200"/>
            <a:ext cx="3200400" cy="584200"/>
          </a:xfrm>
          <a:prstGeom prst="rect">
            <a:avLst/>
          </a:prstGeom>
          <a:solidFill>
            <a:srgbClr val="BEFBFE"/>
          </a:solidFill>
          <a:ln w="9525">
            <a:solidFill>
              <a:srgbClr val="0033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3333FF"/>
                </a:solidFill>
              </a:rPr>
              <a:t>7. KHÔNG KHÍ</a:t>
            </a:r>
            <a:endParaRPr lang="en-US" b="1">
              <a:solidFill>
                <a:srgbClr val="336600"/>
              </a:solidFill>
            </a:endParaRPr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1524000" y="5029200"/>
            <a:ext cx="2819400" cy="584200"/>
          </a:xfrm>
          <a:prstGeom prst="rect">
            <a:avLst/>
          </a:prstGeom>
          <a:solidFill>
            <a:srgbClr val="D6FED6"/>
          </a:solidFill>
          <a:ln w="9525">
            <a:solidFill>
              <a:srgbClr val="D60093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>
                <a:solidFill>
                  <a:srgbClr val="009900"/>
                </a:solidFill>
              </a:rPr>
              <a:t>8. VI KHUẨN</a:t>
            </a:r>
          </a:p>
        </p:txBody>
      </p:sp>
      <p:sp>
        <p:nvSpPr>
          <p:cNvPr id="45079" name="Text Box 23"/>
          <p:cNvSpPr txBox="1">
            <a:spLocks noChangeArrowheads="1"/>
          </p:cNvSpPr>
          <p:nvPr/>
        </p:nvSpPr>
        <p:spPr bwMode="auto">
          <a:xfrm>
            <a:off x="228600" y="1371600"/>
            <a:ext cx="89154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FFFF66"/>
                </a:solidFill>
              </a:rPr>
              <a:t>   </a:t>
            </a:r>
            <a:r>
              <a:rPr lang="en-US" sz="2400" b="1">
                <a:solidFill>
                  <a:srgbClr val="FFFF66"/>
                </a:solidFill>
              </a:rPr>
              <a:t>Em hãy quan sát  để tìm ra các chữ số chứa các yếu tố cần cho một con vật sống và phát triển bình thường .</a:t>
            </a:r>
            <a:r>
              <a:rPr lang="en-US" sz="2400" b="1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5080" name="Text Box 24"/>
          <p:cNvSpPr txBox="1">
            <a:spLocks noChangeArrowheads="1"/>
          </p:cNvSpPr>
          <p:nvPr/>
        </p:nvSpPr>
        <p:spPr bwMode="auto">
          <a:xfrm>
            <a:off x="1676400" y="152400"/>
            <a:ext cx="571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b="1">
                <a:solidFill>
                  <a:srgbClr val="FF0066"/>
                </a:solidFill>
              </a:rPr>
              <a:t>      </a:t>
            </a:r>
            <a:r>
              <a:rPr lang="en-US" sz="3600" b="1">
                <a:solidFill>
                  <a:srgbClr val="FF9933"/>
                </a:solidFill>
              </a:rPr>
              <a:t>Trò chơi : Ai tinh mắt</a:t>
            </a:r>
          </a:p>
        </p:txBody>
      </p:sp>
      <p:pic>
        <p:nvPicPr>
          <p:cNvPr id="19469" name="Picture 321" descr="WhitecornerFlow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6200" y="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0" name="Picture 322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752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71" name="Picture 3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5532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4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8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33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45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8000"/>
                            </p:stCondLst>
                            <p:childTnLst>
                              <p:par>
                                <p:cTn id="48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1000"/>
                            </p:stCondLst>
                            <p:childTnLst>
                              <p:par>
                                <p:cTn id="53" presetID="28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334 -0.03145 C -0.06389 -0.15194 -0.31093 -0.2722 -0.40972 -0.32031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" y="-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75 -0.02359 C 0.01042 0.08857 -0.11667 0.20074 -0.16875 0.2456 C -0.22083 0.29047 -0.19844 0.2678 -0.17587 0.2456 " pathEditMode="relative" rAng="0" ptsTypes="aaA">
                                      <p:cBhvr>
                                        <p:cTn id="64" dur="20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" y="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666 -0.0222 C 0.01997 -0.19797 0.10695 -0.37304 0.14167 -0.44242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450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2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 0.09043 C -0.05208 0.04371 -0.12847 -0.00277 -0.15833 -0.02058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" y="-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animBg="1"/>
      <p:bldP spid="45061" grpId="1" animBg="1"/>
      <p:bldP spid="45062" grpId="0" animBg="1"/>
      <p:bldP spid="45063" grpId="0" animBg="1"/>
      <p:bldP spid="45063" grpId="1" animBg="1"/>
      <p:bldP spid="45064" grpId="0" animBg="1"/>
      <p:bldP spid="45065" grpId="0" animBg="1"/>
      <p:bldP spid="45066" grpId="0" animBg="1"/>
      <p:bldP spid="45066" grpId="1" animBg="1"/>
      <p:bldP spid="45067" grpId="0" animBg="1"/>
      <p:bldP spid="45067" grpId="1" animBg="1"/>
      <p:bldP spid="45068" grpId="0" animBg="1"/>
      <p:bldP spid="45079" grpId="0"/>
      <p:bldP spid="450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Group 1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6158" name="Picture 4" descr="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59" name="WordArt 10"/>
            <p:cNvSpPr>
              <a:spLocks noChangeArrowheads="1" noChangeShapeType="1" noTextEdit="1"/>
            </p:cNvSpPr>
            <p:nvPr/>
          </p:nvSpPr>
          <p:spPr bwMode="auto">
            <a:xfrm>
              <a:off x="2736" y="432"/>
              <a:ext cx="1632" cy="4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>
                  <a:ln w="19050">
                    <a:solidFill>
                      <a:srgbClr val="99CCFF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chemeClr val="bg1"/>
                      </a:gs>
                      <a:gs pos="100000">
                        <a:srgbClr val="FFFF00"/>
                      </a:gs>
                    </a:gsLst>
                    <a:lin ang="5400000" scaled="1"/>
                  </a:gradFill>
                  <a:effectLst>
                    <a:outerShdw dist="35921" dir="2700000" algn="ctr" rotWithShape="0">
                      <a:srgbClr val="990000"/>
                    </a:outerShdw>
                  </a:effectLst>
                  <a:latin typeface="Arial"/>
                  <a:cs typeface="Arial"/>
                </a:rPr>
                <a:t>Hát</a:t>
              </a:r>
            </a:p>
          </p:txBody>
        </p:sp>
      </p:grpSp>
      <p:pic>
        <p:nvPicPr>
          <p:cNvPr id="6147" name="Picture 7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533400"/>
            <a:ext cx="531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5" descr="BIR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20555786" flipH="1">
            <a:off x="3352800" y="1828800"/>
            <a:ext cx="22256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8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1676400"/>
            <a:ext cx="5318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9" descr="2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981200"/>
            <a:ext cx="5318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2" name="AutoShape 10"/>
          <p:cNvSpPr>
            <a:spLocks noChangeArrowheads="1"/>
          </p:cNvSpPr>
          <p:nvPr/>
        </p:nvSpPr>
        <p:spPr bwMode="auto">
          <a:xfrm>
            <a:off x="304800" y="990600"/>
            <a:ext cx="457200" cy="381000"/>
          </a:xfrm>
          <a:prstGeom prst="star32">
            <a:avLst>
              <a:gd name="adj" fmla="val 1510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" name="AutoShape 10"/>
          <p:cNvSpPr>
            <a:spLocks noChangeArrowheads="1"/>
          </p:cNvSpPr>
          <p:nvPr/>
        </p:nvSpPr>
        <p:spPr bwMode="auto">
          <a:xfrm>
            <a:off x="3657600" y="1219200"/>
            <a:ext cx="457200" cy="381000"/>
          </a:xfrm>
          <a:prstGeom prst="star32">
            <a:avLst>
              <a:gd name="adj" fmla="val 1510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" name="AutoShape 10"/>
          <p:cNvSpPr>
            <a:spLocks noChangeArrowheads="1"/>
          </p:cNvSpPr>
          <p:nvPr/>
        </p:nvSpPr>
        <p:spPr bwMode="auto">
          <a:xfrm>
            <a:off x="5257800" y="152400"/>
            <a:ext cx="457200" cy="381000"/>
          </a:xfrm>
          <a:prstGeom prst="star32">
            <a:avLst>
              <a:gd name="adj" fmla="val 1510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auto">
          <a:xfrm>
            <a:off x="2057400" y="152400"/>
            <a:ext cx="457200" cy="381000"/>
          </a:xfrm>
          <a:prstGeom prst="star32">
            <a:avLst>
              <a:gd name="adj" fmla="val 1510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5" name="AutoShape 10"/>
          <p:cNvSpPr>
            <a:spLocks noChangeArrowheads="1"/>
          </p:cNvSpPr>
          <p:nvPr/>
        </p:nvSpPr>
        <p:spPr bwMode="auto">
          <a:xfrm>
            <a:off x="2057400" y="2590800"/>
            <a:ext cx="457200" cy="381000"/>
          </a:xfrm>
          <a:prstGeom prst="star32">
            <a:avLst>
              <a:gd name="adj" fmla="val 1510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8305800" y="685800"/>
            <a:ext cx="457200" cy="304800"/>
          </a:xfrm>
          <a:prstGeom prst="star32">
            <a:avLst>
              <a:gd name="adj" fmla="val 1510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609600" y="3505200"/>
            <a:ext cx="457200" cy="381000"/>
          </a:xfrm>
          <a:prstGeom prst="star32">
            <a:avLst>
              <a:gd name="adj" fmla="val 15102"/>
            </a:avLst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3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6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3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" grpId="0" animBg="1"/>
      <p:bldP spid="3082" grpId="1" animBg="1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4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pic>
          <p:nvPicPr>
            <p:cNvPr id="7175" name="Picture 40" descr="Frames PPT 00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7176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1776" y="480"/>
              <a:ext cx="2652" cy="421"/>
            </a:xfrm>
            <a:prstGeom prst="rect">
              <a:avLst/>
            </a:prstGeom>
          </p:spPr>
          <p:txBody>
            <a:bodyPr wrap="none" fromWordArt="1">
              <a:prstTxWarp prst="textWave4">
                <a:avLst>
                  <a:gd name="adj1" fmla="val 6500"/>
                  <a:gd name="adj2" fmla="val 0"/>
                </a:avLst>
              </a:prstTxWarp>
            </a:bodyPr>
            <a:lstStyle/>
            <a:p>
              <a:pPr algn="ctr"/>
              <a:r>
                <a:rPr lang="en-US" sz="4000" b="1" kern="10">
                  <a:ln w="9525">
                    <a:noFill/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sy="-50000" kx="-2453608" rotWithShape="0">
                      <a:srgbClr val="C0C0C0">
                        <a:alpha val="50000"/>
                      </a:srgbClr>
                    </a:outerShdw>
                  </a:effectLst>
                  <a:latin typeface="Arial"/>
                  <a:cs typeface="Arial"/>
                </a:rPr>
                <a:t>KIỂM TRA BÀI CŨ</a:t>
              </a:r>
            </a:p>
          </p:txBody>
        </p:sp>
      </p:grpSp>
      <p:pic>
        <p:nvPicPr>
          <p:cNvPr id="7171" name="Picture 13" descr="Picture67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13065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21" descr="j023213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512918">
            <a:off x="-152400" y="4894263"/>
            <a:ext cx="2057400" cy="196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3" name="Text Box 43"/>
          <p:cNvSpPr txBox="1">
            <a:spLocks noChangeArrowheads="1"/>
          </p:cNvSpPr>
          <p:nvPr/>
        </p:nvSpPr>
        <p:spPr bwMode="auto">
          <a:xfrm>
            <a:off x="1295400" y="2438400"/>
            <a:ext cx="7010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Hãy nêu quá trình trao đổi khí trong hô hấp ở thực vật ?</a:t>
            </a:r>
          </a:p>
        </p:txBody>
      </p:sp>
      <p:sp>
        <p:nvSpPr>
          <p:cNvPr id="5164" name="Text Box 44"/>
          <p:cNvSpPr txBox="1">
            <a:spLocks noChangeArrowheads="1"/>
          </p:cNvSpPr>
          <p:nvPr/>
        </p:nvSpPr>
        <p:spPr bwMode="auto">
          <a:xfrm>
            <a:off x="1219200" y="3429000"/>
            <a:ext cx="73914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b="1">
                <a:solidFill>
                  <a:srgbClr val="0000FF"/>
                </a:solidFill>
              </a:rPr>
              <a:t>* Vẽ và trình bày sơ đồ trao đổi thức ăn ở thực vật 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1" dur="500"/>
                                        <p:tgtEl>
                                          <p:spTgt spid="5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500"/>
                                        <p:tgtEl>
                                          <p:spTgt spid="5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3" grpId="0"/>
      <p:bldP spid="5163" grpId="1"/>
      <p:bldP spid="5164" grpId="0"/>
      <p:bldP spid="516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44"/>
          <p:cNvSpPr>
            <a:spLocks noChangeArrowheads="1"/>
          </p:cNvSpPr>
          <p:nvPr/>
        </p:nvSpPr>
        <p:spPr bwMode="auto">
          <a:xfrm>
            <a:off x="3657600" y="4572000"/>
            <a:ext cx="2209800" cy="5334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8195" name="Group 2"/>
          <p:cNvGrpSpPr>
            <a:grpSpLocks/>
          </p:cNvGrpSpPr>
          <p:nvPr/>
        </p:nvGrpSpPr>
        <p:grpSpPr bwMode="auto">
          <a:xfrm>
            <a:off x="3635375" y="76200"/>
            <a:ext cx="2068513" cy="1447800"/>
            <a:chOff x="2290" y="48"/>
            <a:chExt cx="1303" cy="912"/>
          </a:xfrm>
        </p:grpSpPr>
        <p:pic>
          <p:nvPicPr>
            <p:cNvPr id="8231" name="Picture 3" descr="Variados28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90" y="48"/>
              <a:ext cx="118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32" name="Text Box 4"/>
            <p:cNvSpPr txBox="1">
              <a:spLocks noChangeArrowheads="1"/>
            </p:cNvSpPr>
            <p:nvPr/>
          </p:nvSpPr>
          <p:spPr bwMode="auto">
            <a:xfrm>
              <a:off x="2304" y="144"/>
              <a:ext cx="128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000" b="1">
                  <a:solidFill>
                    <a:srgbClr val="3333FF"/>
                  </a:solidFill>
                </a:rPr>
                <a:t>Ánh sáng </a:t>
              </a:r>
            </a:p>
            <a:p>
              <a:pPr eaLnBrk="1" hangingPunct="1"/>
              <a:r>
                <a:rPr lang="en-US" sz="3000" b="1">
                  <a:solidFill>
                    <a:srgbClr val="3333FF"/>
                  </a:solidFill>
                </a:rPr>
                <a:t>mặt trời</a:t>
              </a:r>
            </a:p>
          </p:txBody>
        </p:sp>
      </p:grp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4572000" y="1752600"/>
            <a:ext cx="0" cy="1150938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197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198" name="Group 7"/>
          <p:cNvGrpSpPr>
            <a:grpSpLocks/>
          </p:cNvGrpSpPr>
          <p:nvPr/>
        </p:nvGrpSpPr>
        <p:grpSpPr bwMode="auto">
          <a:xfrm>
            <a:off x="3563938" y="1524000"/>
            <a:ext cx="2036762" cy="1066800"/>
            <a:chOff x="2245" y="960"/>
            <a:chExt cx="1283" cy="1270"/>
          </a:xfrm>
        </p:grpSpPr>
        <p:sp>
          <p:nvSpPr>
            <p:cNvPr id="8221" name="Line 8"/>
            <p:cNvSpPr>
              <a:spLocks noChangeShapeType="1"/>
            </p:cNvSpPr>
            <p:nvPr/>
          </p:nvSpPr>
          <p:spPr bwMode="auto">
            <a:xfrm>
              <a:off x="3252" y="1104"/>
              <a:ext cx="227" cy="59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9"/>
            <p:cNvSpPr>
              <a:spLocks noChangeShapeType="1"/>
            </p:cNvSpPr>
            <p:nvPr/>
          </p:nvSpPr>
          <p:spPr bwMode="auto">
            <a:xfrm>
              <a:off x="3120" y="960"/>
              <a:ext cx="408" cy="118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10"/>
            <p:cNvSpPr>
              <a:spLocks noChangeShapeType="1"/>
            </p:cNvSpPr>
            <p:nvPr/>
          </p:nvSpPr>
          <p:spPr bwMode="auto">
            <a:xfrm>
              <a:off x="3072" y="1152"/>
              <a:ext cx="126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11"/>
            <p:cNvSpPr>
              <a:spLocks noChangeShapeType="1"/>
            </p:cNvSpPr>
            <p:nvPr/>
          </p:nvSpPr>
          <p:spPr bwMode="auto">
            <a:xfrm>
              <a:off x="3024" y="1008"/>
              <a:ext cx="136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12"/>
            <p:cNvSpPr>
              <a:spLocks noChangeShapeType="1"/>
            </p:cNvSpPr>
            <p:nvPr/>
          </p:nvSpPr>
          <p:spPr bwMode="auto">
            <a:xfrm>
              <a:off x="2953" y="1200"/>
              <a:ext cx="18" cy="362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Line 13"/>
            <p:cNvSpPr>
              <a:spLocks noChangeShapeType="1"/>
            </p:cNvSpPr>
            <p:nvPr/>
          </p:nvSpPr>
          <p:spPr bwMode="auto">
            <a:xfrm flipH="1">
              <a:off x="2749" y="1200"/>
              <a:ext cx="40" cy="36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7" name="Line 14"/>
            <p:cNvSpPr>
              <a:spLocks noChangeShapeType="1"/>
            </p:cNvSpPr>
            <p:nvPr/>
          </p:nvSpPr>
          <p:spPr bwMode="auto">
            <a:xfrm flipH="1">
              <a:off x="2592" y="1056"/>
              <a:ext cx="128" cy="816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8" name="Line 15"/>
            <p:cNvSpPr>
              <a:spLocks noChangeShapeType="1"/>
            </p:cNvSpPr>
            <p:nvPr/>
          </p:nvSpPr>
          <p:spPr bwMode="auto">
            <a:xfrm flipH="1">
              <a:off x="2496" y="1104"/>
              <a:ext cx="123" cy="4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29" name="Line 16"/>
            <p:cNvSpPr>
              <a:spLocks noChangeShapeType="1"/>
            </p:cNvSpPr>
            <p:nvPr/>
          </p:nvSpPr>
          <p:spPr bwMode="auto">
            <a:xfrm flipH="1">
              <a:off x="2256" y="960"/>
              <a:ext cx="318" cy="1270"/>
            </a:xfrm>
            <a:prstGeom prst="lin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17"/>
            <p:cNvSpPr>
              <a:spLocks noChangeShapeType="1"/>
            </p:cNvSpPr>
            <p:nvPr/>
          </p:nvSpPr>
          <p:spPr bwMode="auto">
            <a:xfrm flipH="1">
              <a:off x="2245" y="1056"/>
              <a:ext cx="181" cy="58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9" name="Text Box 18"/>
          <p:cNvSpPr txBox="1">
            <a:spLocks noChangeArrowheads="1"/>
          </p:cNvSpPr>
          <p:nvPr/>
        </p:nvSpPr>
        <p:spPr bwMode="auto">
          <a:xfrm>
            <a:off x="381000" y="1371600"/>
            <a:ext cx="2232025" cy="528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Hấp thụ</a:t>
            </a:r>
          </a:p>
        </p:txBody>
      </p:sp>
      <p:sp>
        <p:nvSpPr>
          <p:cNvPr id="8200" name="Text Box 19"/>
          <p:cNvSpPr txBox="1">
            <a:spLocks noChangeArrowheads="1"/>
          </p:cNvSpPr>
          <p:nvPr/>
        </p:nvSpPr>
        <p:spPr bwMode="auto">
          <a:xfrm>
            <a:off x="6781800" y="1447800"/>
            <a:ext cx="1949450" cy="5286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Thải ra</a:t>
            </a:r>
          </a:p>
        </p:txBody>
      </p:sp>
      <p:sp>
        <p:nvSpPr>
          <p:cNvPr id="8201" name="Text Box 20"/>
          <p:cNvSpPr txBox="1">
            <a:spLocks noChangeArrowheads="1"/>
          </p:cNvSpPr>
          <p:nvPr/>
        </p:nvSpPr>
        <p:spPr bwMode="auto">
          <a:xfrm>
            <a:off x="0" y="2590800"/>
            <a:ext cx="2667000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Khí các - bô - níc</a:t>
            </a:r>
          </a:p>
        </p:txBody>
      </p:sp>
      <p:sp>
        <p:nvSpPr>
          <p:cNvPr id="8202" name="Text Box 21"/>
          <p:cNvSpPr txBox="1">
            <a:spLocks noChangeArrowheads="1"/>
          </p:cNvSpPr>
          <p:nvPr/>
        </p:nvSpPr>
        <p:spPr bwMode="auto">
          <a:xfrm>
            <a:off x="304800" y="3352800"/>
            <a:ext cx="2232025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Nước</a:t>
            </a:r>
          </a:p>
        </p:txBody>
      </p:sp>
      <p:sp>
        <p:nvSpPr>
          <p:cNvPr id="8203" name="Text Box 22"/>
          <p:cNvSpPr txBox="1">
            <a:spLocks noChangeArrowheads="1"/>
          </p:cNvSpPr>
          <p:nvPr/>
        </p:nvSpPr>
        <p:spPr bwMode="auto">
          <a:xfrm>
            <a:off x="228600" y="4267200"/>
            <a:ext cx="2232025" cy="830263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0000CC"/>
                </a:solidFill>
              </a:rPr>
              <a:t>Các chất khoáng</a:t>
            </a:r>
          </a:p>
        </p:txBody>
      </p:sp>
      <p:sp>
        <p:nvSpPr>
          <p:cNvPr id="8204" name="Text Box 23"/>
          <p:cNvSpPr txBox="1">
            <a:spLocks noChangeArrowheads="1"/>
          </p:cNvSpPr>
          <p:nvPr/>
        </p:nvSpPr>
        <p:spPr bwMode="auto">
          <a:xfrm>
            <a:off x="6629400" y="2514600"/>
            <a:ext cx="2232025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Khí ô - xy</a:t>
            </a:r>
          </a:p>
        </p:txBody>
      </p:sp>
      <p:sp>
        <p:nvSpPr>
          <p:cNvPr id="8205" name="Text Box 24"/>
          <p:cNvSpPr txBox="1">
            <a:spLocks noChangeArrowheads="1"/>
          </p:cNvSpPr>
          <p:nvPr/>
        </p:nvSpPr>
        <p:spPr bwMode="auto">
          <a:xfrm>
            <a:off x="6629400" y="3429000"/>
            <a:ext cx="2232025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CC"/>
                </a:solidFill>
              </a:rPr>
              <a:t>Hơi nước</a:t>
            </a:r>
          </a:p>
        </p:txBody>
      </p:sp>
      <p:sp>
        <p:nvSpPr>
          <p:cNvPr id="8206" name="Text Box 25"/>
          <p:cNvSpPr txBox="1">
            <a:spLocks noChangeArrowheads="1"/>
          </p:cNvSpPr>
          <p:nvPr/>
        </p:nvSpPr>
        <p:spPr bwMode="auto">
          <a:xfrm>
            <a:off x="6629400" y="4267200"/>
            <a:ext cx="2232025" cy="830263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0000CC"/>
                </a:solidFill>
              </a:rPr>
              <a:t>Các chất khoáng khác</a:t>
            </a:r>
          </a:p>
        </p:txBody>
      </p:sp>
      <p:sp>
        <p:nvSpPr>
          <p:cNvPr id="8207" name="Line 26"/>
          <p:cNvSpPr>
            <a:spLocks noChangeShapeType="1"/>
          </p:cNvSpPr>
          <p:nvPr/>
        </p:nvSpPr>
        <p:spPr bwMode="auto">
          <a:xfrm>
            <a:off x="2743200" y="2743200"/>
            <a:ext cx="685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8" name="Line 27"/>
          <p:cNvSpPr>
            <a:spLocks noChangeShapeType="1"/>
          </p:cNvSpPr>
          <p:nvPr/>
        </p:nvSpPr>
        <p:spPr bwMode="auto">
          <a:xfrm>
            <a:off x="2590800" y="3505200"/>
            <a:ext cx="7207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09" name="Line 28"/>
          <p:cNvSpPr>
            <a:spLocks noChangeShapeType="1"/>
          </p:cNvSpPr>
          <p:nvPr/>
        </p:nvSpPr>
        <p:spPr bwMode="auto">
          <a:xfrm flipV="1">
            <a:off x="2514600" y="37338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0" name="Line 29"/>
          <p:cNvSpPr>
            <a:spLocks noChangeShapeType="1"/>
          </p:cNvSpPr>
          <p:nvPr/>
        </p:nvSpPr>
        <p:spPr bwMode="auto">
          <a:xfrm flipV="1">
            <a:off x="5791200" y="2743200"/>
            <a:ext cx="8382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1" name="Line 30"/>
          <p:cNvSpPr>
            <a:spLocks noChangeShapeType="1"/>
          </p:cNvSpPr>
          <p:nvPr/>
        </p:nvSpPr>
        <p:spPr bwMode="auto">
          <a:xfrm>
            <a:off x="5867400" y="3657600"/>
            <a:ext cx="7635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2" name="Line 31"/>
          <p:cNvSpPr>
            <a:spLocks noChangeShapeType="1"/>
          </p:cNvSpPr>
          <p:nvPr/>
        </p:nvSpPr>
        <p:spPr bwMode="auto">
          <a:xfrm>
            <a:off x="5715000" y="4191000"/>
            <a:ext cx="9144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8213" name="Text Box 36"/>
          <p:cNvSpPr txBox="1">
            <a:spLocks noChangeArrowheads="1"/>
          </p:cNvSpPr>
          <p:nvPr/>
        </p:nvSpPr>
        <p:spPr bwMode="auto">
          <a:xfrm>
            <a:off x="3657600" y="2743200"/>
            <a:ext cx="1828800" cy="4572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>
                <a:solidFill>
                  <a:srgbClr val="FF0000"/>
                </a:solidFill>
              </a:rPr>
              <a:t>Thực vật</a:t>
            </a:r>
          </a:p>
        </p:txBody>
      </p:sp>
      <p:pic>
        <p:nvPicPr>
          <p:cNvPr id="8214" name="Picture 37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5" name="Picture 38" descr="POINSE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16" name="Group 39"/>
          <p:cNvGrpSpPr>
            <a:grpSpLocks/>
          </p:cNvGrpSpPr>
          <p:nvPr/>
        </p:nvGrpSpPr>
        <p:grpSpPr bwMode="auto">
          <a:xfrm>
            <a:off x="3635375" y="76200"/>
            <a:ext cx="2068513" cy="1447800"/>
            <a:chOff x="2290" y="48"/>
            <a:chExt cx="1303" cy="912"/>
          </a:xfrm>
        </p:grpSpPr>
        <p:pic>
          <p:nvPicPr>
            <p:cNvPr id="8219" name="Picture 40" descr="Variados283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90" y="48"/>
              <a:ext cx="1180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20" name="Text Box 41"/>
            <p:cNvSpPr txBox="1">
              <a:spLocks noChangeArrowheads="1"/>
            </p:cNvSpPr>
            <p:nvPr/>
          </p:nvSpPr>
          <p:spPr bwMode="auto">
            <a:xfrm>
              <a:off x="2304" y="144"/>
              <a:ext cx="1289" cy="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3000" b="1">
                  <a:solidFill>
                    <a:srgbClr val="3333FF"/>
                  </a:solidFill>
                </a:rPr>
                <a:t>Ánh sáng </a:t>
              </a:r>
            </a:p>
            <a:p>
              <a:pPr eaLnBrk="1" hangingPunct="1"/>
              <a:r>
                <a:rPr lang="en-US" sz="3000" b="1">
                  <a:solidFill>
                    <a:srgbClr val="3333FF"/>
                  </a:solidFill>
                </a:rPr>
                <a:t>mặt trời</a:t>
              </a:r>
            </a:p>
          </p:txBody>
        </p:sp>
      </p:grpSp>
      <p:sp>
        <p:nvSpPr>
          <p:cNvPr id="8217" name="Text Box 42"/>
          <p:cNvSpPr txBox="1">
            <a:spLocks noChangeArrowheads="1"/>
          </p:cNvSpPr>
          <p:nvPr/>
        </p:nvSpPr>
        <p:spPr bwMode="auto">
          <a:xfrm>
            <a:off x="2057400" y="6172200"/>
            <a:ext cx="5334000" cy="457200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b="1">
                <a:solidFill>
                  <a:srgbClr val="0000CC"/>
                </a:solidFill>
              </a:rPr>
              <a:t>Sơ đồ trao đổi chất ở thực vật</a:t>
            </a:r>
          </a:p>
        </p:txBody>
      </p:sp>
      <p:pic>
        <p:nvPicPr>
          <p:cNvPr id="8218" name="Picture 6" descr="nature%20(38)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3352800"/>
            <a:ext cx="17303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0099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9219" name="Picture 4" descr="Hinh 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181600"/>
            <a:ext cx="9144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068" name="WordArt 4"/>
          <p:cNvSpPr>
            <a:spLocks noChangeArrowheads="1" noChangeShapeType="1" noTextEdit="1"/>
          </p:cNvSpPr>
          <p:nvPr/>
        </p:nvSpPr>
        <p:spPr bwMode="auto">
          <a:xfrm>
            <a:off x="533400" y="1600200"/>
            <a:ext cx="121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BÀI 62:</a:t>
            </a:r>
          </a:p>
        </p:txBody>
      </p:sp>
      <p:sp>
        <p:nvSpPr>
          <p:cNvPr id="88069" name="WordArt 5"/>
          <p:cNvSpPr>
            <a:spLocks noChangeArrowheads="1" noChangeShapeType="1" noTextEdit="1"/>
          </p:cNvSpPr>
          <p:nvPr/>
        </p:nvSpPr>
        <p:spPr bwMode="auto">
          <a:xfrm>
            <a:off x="914400" y="2286000"/>
            <a:ext cx="7296150" cy="1447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1333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ĐỘNG VẬT CẦN GÌ ĐỂ SỐNG ?</a:t>
            </a:r>
          </a:p>
        </p:txBody>
      </p:sp>
      <p:pic>
        <p:nvPicPr>
          <p:cNvPr id="9222" name="Picture 9" descr="pulsa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0480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9" descr="pulsa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541020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9" descr="pulsa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91440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pulsar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304800"/>
            <a:ext cx="1028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2" descr="6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8800" y="6286500"/>
            <a:ext cx="11144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elephants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77200" y="6286500"/>
            <a:ext cx="6858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28" descr="02-b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90800" y="5562600"/>
            <a:ext cx="9525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4" descr="Cachorro_08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7200" y="5715000"/>
            <a:ext cx="114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230" name="Group 27"/>
          <p:cNvGrpSpPr>
            <a:grpSpLocks/>
          </p:cNvGrpSpPr>
          <p:nvPr/>
        </p:nvGrpSpPr>
        <p:grpSpPr bwMode="auto">
          <a:xfrm>
            <a:off x="1447800" y="762000"/>
            <a:ext cx="6248400" cy="990600"/>
            <a:chOff x="912" y="480"/>
            <a:chExt cx="3936" cy="624"/>
          </a:xfrm>
        </p:grpSpPr>
        <p:sp>
          <p:nvSpPr>
            <p:cNvPr id="9240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912" y="480"/>
              <a:ext cx="3936" cy="28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endParaRPr lang="en-US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endParaRPr>
            </a:p>
          </p:txBody>
        </p:sp>
        <p:sp>
          <p:nvSpPr>
            <p:cNvPr id="9241" name="WordArt 15"/>
            <p:cNvSpPr>
              <a:spLocks noChangeArrowheads="1" noChangeShapeType="1" noTextEdit="1"/>
            </p:cNvSpPr>
            <p:nvPr/>
          </p:nvSpPr>
          <p:spPr bwMode="auto">
            <a:xfrm>
              <a:off x="2064" y="864"/>
              <a:ext cx="1776" cy="24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FF66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Khoa học</a:t>
              </a:r>
            </a:p>
          </p:txBody>
        </p:sp>
      </p:grpSp>
      <p:pic>
        <p:nvPicPr>
          <p:cNvPr id="9231" name="Picture 16" descr="images594299_hms_001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493681">
            <a:off x="7667625" y="1524000"/>
            <a:ext cx="1476375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7" descr="ImageX[49]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 rot="-2556116">
            <a:off x="6324600" y="4876800"/>
            <a:ext cx="425450" cy="56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8" descr="g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795764">
            <a:off x="869950" y="4921250"/>
            <a:ext cx="457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9" descr="g1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 rot="2795764">
            <a:off x="8185150" y="5226050"/>
            <a:ext cx="457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20" descr="ImageX[49]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 rot="-3686423">
            <a:off x="3021013" y="4778375"/>
            <a:ext cx="344488" cy="280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21" descr="g1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 rot="-1019700">
            <a:off x="4629150" y="5024438"/>
            <a:ext cx="4572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2" descr="valentine230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143000" y="5791200"/>
            <a:ext cx="609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98" descr="AG00399_[1]"/>
          <p:cNvPicPr>
            <a:picLocks noChangeAspect="1" noChangeArrowheads="1" noCrop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6" descr="1 (1575)"/>
          <p:cNvPicPr>
            <a:picLocks noChangeAspect="1" noChangeArrowheads="1" noCrop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581400" y="44958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 animBg="1"/>
      <p:bldP spid="8806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10"/>
          <p:cNvGrpSpPr>
            <a:grpSpLocks/>
          </p:cNvGrpSpPr>
          <p:nvPr/>
        </p:nvGrpSpPr>
        <p:grpSpPr bwMode="auto">
          <a:xfrm>
            <a:off x="1295400" y="381000"/>
            <a:ext cx="6400800" cy="4876800"/>
            <a:chOff x="1008" y="816"/>
            <a:chExt cx="4032" cy="2544"/>
          </a:xfrm>
        </p:grpSpPr>
        <p:grpSp>
          <p:nvGrpSpPr>
            <p:cNvPr id="10247" name="Group 8"/>
            <p:cNvGrpSpPr>
              <a:grpSpLocks/>
            </p:cNvGrpSpPr>
            <p:nvPr/>
          </p:nvGrpSpPr>
          <p:grpSpPr bwMode="auto">
            <a:xfrm>
              <a:off x="1008" y="816"/>
              <a:ext cx="4032" cy="2544"/>
              <a:chOff x="816" y="912"/>
              <a:chExt cx="4032" cy="2544"/>
            </a:xfrm>
          </p:grpSpPr>
          <p:pic>
            <p:nvPicPr>
              <p:cNvPr id="10249" name="Picture 4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816" y="912"/>
                <a:ext cx="4032" cy="25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250" name="Rectangle 6"/>
              <p:cNvSpPr>
                <a:spLocks noChangeArrowheads="1"/>
              </p:cNvSpPr>
              <p:nvPr/>
            </p:nvSpPr>
            <p:spPr bwMode="auto">
              <a:xfrm>
                <a:off x="3168" y="2304"/>
                <a:ext cx="1344" cy="6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anchor="b"/>
              <a:lstStyle/>
              <a:p>
                <a:pPr algn="ctr" eaLnBrk="1" hangingPunct="1"/>
                <a:r>
                  <a:rPr lang="en-US" sz="4400" b="1">
                    <a:solidFill>
                      <a:srgbClr val="FF0000"/>
                    </a:solidFill>
                  </a:rPr>
                  <a:t>                            </a:t>
                </a:r>
                <a:r>
                  <a:rPr lang="en-US" sz="4400" b="1">
                    <a:solidFill>
                      <a:srgbClr val="0000FF"/>
                    </a:solidFill>
                  </a:rPr>
                  <a:t>trang      </a:t>
                </a:r>
                <a:br>
                  <a:rPr lang="en-US" sz="4400" b="1">
                    <a:solidFill>
                      <a:srgbClr val="0000FF"/>
                    </a:solidFill>
                  </a:rPr>
                </a:br>
                <a:r>
                  <a:rPr lang="en-US" sz="4400" b="1">
                    <a:solidFill>
                      <a:srgbClr val="0000FF"/>
                    </a:solidFill>
                  </a:rPr>
                  <a:t>     124</a:t>
                </a:r>
              </a:p>
            </p:txBody>
          </p:sp>
        </p:grpSp>
        <p:sp>
          <p:nvSpPr>
            <p:cNvPr id="10248" name="Rectangle 9"/>
            <p:cNvSpPr>
              <a:spLocks noChangeArrowheads="1"/>
            </p:cNvSpPr>
            <p:nvPr/>
          </p:nvSpPr>
          <p:spPr bwMode="auto">
            <a:xfrm>
              <a:off x="2064" y="1584"/>
              <a:ext cx="816" cy="48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anchor="b"/>
            <a:lstStyle/>
            <a:p>
              <a:pPr algn="ctr" eaLnBrk="1" hangingPunct="1"/>
              <a:r>
                <a:rPr lang="en-US" sz="2000" b="1">
                  <a:solidFill>
                    <a:srgbClr val="FF0000"/>
                  </a:solidFill>
                </a:rPr>
                <a:t/>
              </a:r>
              <a:br>
                <a:rPr lang="en-US" sz="2000" b="1">
                  <a:solidFill>
                    <a:srgbClr val="FF0000"/>
                  </a:solidFill>
                </a:rPr>
              </a:br>
              <a:r>
                <a:rPr lang="en-US" sz="2000" b="1">
                  <a:solidFill>
                    <a:srgbClr val="FF0000"/>
                  </a:solidFill>
                </a:rPr>
                <a:t>SÁCH </a:t>
              </a:r>
              <a:r>
                <a:rPr lang="en-US" sz="2800" b="1">
                  <a:solidFill>
                    <a:srgbClr val="FF0000"/>
                  </a:solidFill>
                </a:rPr>
                <a:t>KHOA HỌC</a:t>
              </a:r>
            </a:p>
          </p:txBody>
        </p:sp>
      </p:grpSp>
      <p:pic>
        <p:nvPicPr>
          <p:cNvPr id="10243" name="Picture 136" descr="arrow016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7405465">
            <a:off x="6438900" y="2705100"/>
            <a:ext cx="1676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11" descr="Bauernbar"/>
          <p:cNvPicPr>
            <a:picLocks noChangeAspect="1" noChangeArrowheads="1"/>
          </p:cNvPicPr>
          <p:nvPr>
            <p:ph type="title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6248400"/>
            <a:ext cx="9144000" cy="609600"/>
          </a:xfrm>
          <a:noFill/>
        </p:spPr>
      </p:pic>
      <p:pic>
        <p:nvPicPr>
          <p:cNvPr id="10245" name="Picture 19" descr="200709100131479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-1524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0" descr="2007091001314791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-228600"/>
            <a:ext cx="1295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2" descr="chuo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5029200"/>
            <a:ext cx="2438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7" name="Group 13"/>
          <p:cNvGrpSpPr>
            <a:grpSpLocks/>
          </p:cNvGrpSpPr>
          <p:nvPr/>
        </p:nvGrpSpPr>
        <p:grpSpPr bwMode="auto">
          <a:xfrm>
            <a:off x="2895600" y="2362200"/>
            <a:ext cx="1114425" cy="457200"/>
            <a:chOff x="3168" y="0"/>
            <a:chExt cx="1056" cy="720"/>
          </a:xfrm>
        </p:grpSpPr>
        <p:sp>
          <p:nvSpPr>
            <p:cNvPr id="11298" name="Line 14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9" name="Line 15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0" name="Line 16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01" name="Line 17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68" name="Picture 18" descr="chuot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743200"/>
            <a:ext cx="2819400" cy="157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69" name="Group 19"/>
          <p:cNvGrpSpPr>
            <a:grpSpLocks/>
          </p:cNvGrpSpPr>
          <p:nvPr/>
        </p:nvGrpSpPr>
        <p:grpSpPr bwMode="auto">
          <a:xfrm>
            <a:off x="6477000" y="2362200"/>
            <a:ext cx="1114425" cy="366713"/>
            <a:chOff x="3168" y="0"/>
            <a:chExt cx="1056" cy="720"/>
          </a:xfrm>
        </p:grpSpPr>
        <p:sp>
          <p:nvSpPr>
            <p:cNvPr id="11294" name="Line 20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5" name="Line 21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6" name="Line 22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7" name="Line 23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70" name="Picture 24" descr="chuot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2743200"/>
            <a:ext cx="26670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1" name="Group 25"/>
          <p:cNvGrpSpPr>
            <a:grpSpLocks/>
          </p:cNvGrpSpPr>
          <p:nvPr/>
        </p:nvGrpSpPr>
        <p:grpSpPr bwMode="auto">
          <a:xfrm>
            <a:off x="4038600" y="4343400"/>
            <a:ext cx="1114425" cy="457200"/>
            <a:chOff x="3168" y="0"/>
            <a:chExt cx="1056" cy="720"/>
          </a:xfrm>
        </p:grpSpPr>
        <p:sp>
          <p:nvSpPr>
            <p:cNvPr id="11290" name="Line 26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1" name="Line 27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2" name="Line 28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93" name="Line 29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72" name="Picture 30" descr="chuot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0" y="4876800"/>
            <a:ext cx="2667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273" name="Group 31"/>
          <p:cNvGrpSpPr>
            <a:grpSpLocks/>
          </p:cNvGrpSpPr>
          <p:nvPr/>
        </p:nvGrpSpPr>
        <p:grpSpPr bwMode="auto">
          <a:xfrm>
            <a:off x="990600" y="4572000"/>
            <a:ext cx="1114425" cy="381000"/>
            <a:chOff x="3168" y="0"/>
            <a:chExt cx="1056" cy="720"/>
          </a:xfrm>
        </p:grpSpPr>
        <p:sp>
          <p:nvSpPr>
            <p:cNvPr id="11286" name="Line 32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7" name="Line 33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8" name="Line 34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289" name="Line 35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1274" name="Picture 36" descr="chuot-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0" y="4800600"/>
            <a:ext cx="286226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 Box 37"/>
          <p:cNvSpPr txBox="1">
            <a:spLocks noChangeArrowheads="1"/>
          </p:cNvSpPr>
          <p:nvPr/>
        </p:nvSpPr>
        <p:spPr bwMode="auto">
          <a:xfrm>
            <a:off x="2286000" y="43434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1</a:t>
            </a:r>
          </a:p>
        </p:txBody>
      </p:sp>
      <p:sp>
        <p:nvSpPr>
          <p:cNvPr id="11276" name="Text Box 38"/>
          <p:cNvSpPr txBox="1">
            <a:spLocks noChangeArrowheads="1"/>
          </p:cNvSpPr>
          <p:nvPr/>
        </p:nvSpPr>
        <p:spPr bwMode="auto">
          <a:xfrm>
            <a:off x="6172200" y="41910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2</a:t>
            </a:r>
          </a:p>
        </p:txBody>
      </p:sp>
      <p:sp>
        <p:nvSpPr>
          <p:cNvPr id="11277" name="Text Box 39"/>
          <p:cNvSpPr txBox="1">
            <a:spLocks noChangeArrowheads="1"/>
          </p:cNvSpPr>
          <p:nvPr/>
        </p:nvSpPr>
        <p:spPr bwMode="auto">
          <a:xfrm>
            <a:off x="838200" y="64611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3</a:t>
            </a:r>
          </a:p>
        </p:txBody>
      </p:sp>
      <p:sp>
        <p:nvSpPr>
          <p:cNvPr id="11278" name="Text Box 40"/>
          <p:cNvSpPr txBox="1">
            <a:spLocks noChangeArrowheads="1"/>
          </p:cNvSpPr>
          <p:nvPr/>
        </p:nvSpPr>
        <p:spPr bwMode="auto">
          <a:xfrm>
            <a:off x="3657600" y="64611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4</a:t>
            </a:r>
          </a:p>
        </p:txBody>
      </p:sp>
      <p:sp>
        <p:nvSpPr>
          <p:cNvPr id="11279" name="Text Box 41"/>
          <p:cNvSpPr txBox="1">
            <a:spLocks noChangeArrowheads="1"/>
          </p:cNvSpPr>
          <p:nvPr/>
        </p:nvSpPr>
        <p:spPr bwMode="auto">
          <a:xfrm>
            <a:off x="6858000" y="64611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5</a:t>
            </a:r>
          </a:p>
        </p:txBody>
      </p:sp>
      <p:sp>
        <p:nvSpPr>
          <p:cNvPr id="11280" name="Rectangle 48"/>
          <p:cNvSpPr>
            <a:spLocks noChangeArrowheads="1"/>
          </p:cNvSpPr>
          <p:nvPr/>
        </p:nvSpPr>
        <p:spPr bwMode="auto">
          <a:xfrm>
            <a:off x="1066800" y="228600"/>
            <a:ext cx="71628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800" b="1" i="1">
              <a:solidFill>
                <a:srgbClr val="009900"/>
              </a:solidFill>
            </a:endParaRPr>
          </a:p>
          <a:p>
            <a:pPr algn="ctr"/>
            <a:r>
              <a:rPr lang="en-US" sz="2800" b="1" i="1" u="sng">
                <a:solidFill>
                  <a:srgbClr val="009900"/>
                </a:solidFill>
              </a:rPr>
              <a:t>Khoa học</a:t>
            </a:r>
          </a:p>
        </p:txBody>
      </p:sp>
      <p:sp>
        <p:nvSpPr>
          <p:cNvPr id="11281" name="WordArt 49"/>
          <p:cNvSpPr>
            <a:spLocks noChangeArrowheads="1" noChangeShapeType="1" noTextEdit="1"/>
          </p:cNvSpPr>
          <p:nvPr/>
        </p:nvSpPr>
        <p:spPr bwMode="auto">
          <a:xfrm>
            <a:off x="1981200" y="1143000"/>
            <a:ext cx="624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Động vật cần gì để sống ?</a:t>
            </a:r>
            <a:endParaRPr lang="en-US" sz="3600" b="1" kern="10">
              <a:ln w="9525">
                <a:solidFill>
                  <a:srgbClr val="FF99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1282" name="WordArt 50"/>
          <p:cNvSpPr>
            <a:spLocks noChangeArrowheads="1" noChangeShapeType="1" noTextEdit="1"/>
          </p:cNvSpPr>
          <p:nvPr/>
        </p:nvSpPr>
        <p:spPr bwMode="auto">
          <a:xfrm>
            <a:off x="533400" y="1371600"/>
            <a:ext cx="121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BÀI 62:</a:t>
            </a:r>
          </a:p>
        </p:txBody>
      </p:sp>
      <p:sp>
        <p:nvSpPr>
          <p:cNvPr id="31801" name="Rectangle 57"/>
          <p:cNvSpPr>
            <a:spLocks noChangeArrowheads="1"/>
          </p:cNvSpPr>
          <p:nvPr/>
        </p:nvSpPr>
        <p:spPr bwMode="auto">
          <a:xfrm>
            <a:off x="685800" y="1905000"/>
            <a:ext cx="21336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2800" b="1" i="1">
                <a:solidFill>
                  <a:srgbClr val="009900"/>
                </a:solidFill>
              </a:rPr>
              <a:t>I. </a:t>
            </a:r>
            <a:r>
              <a:rPr lang="en-US" sz="3200" b="1" i="1" u="sng">
                <a:solidFill>
                  <a:srgbClr val="009900"/>
                </a:solidFill>
              </a:rPr>
              <a:t>Thí nghiệm</a:t>
            </a:r>
          </a:p>
        </p:txBody>
      </p:sp>
      <p:pic>
        <p:nvPicPr>
          <p:cNvPr id="11284" name="Picture 59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60" descr="POINSET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>
            <a:off x="7868444" y="2381"/>
            <a:ext cx="1277938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80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CC"/>
              </a:gs>
              <a:gs pos="100000">
                <a:srgbClr val="FF99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0658" name="Picture 2" descr="chuo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3124200"/>
            <a:ext cx="2209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09800" y="2895600"/>
            <a:ext cx="1114425" cy="228600"/>
            <a:chOff x="3168" y="0"/>
            <a:chExt cx="1056" cy="720"/>
          </a:xfrm>
        </p:grpSpPr>
        <p:sp>
          <p:nvSpPr>
            <p:cNvPr id="12326" name="Line 4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7" name="Line 5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8" name="Line 6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9" name="Line 7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664" name="Picture 8" descr="chuot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3200" y="2819400"/>
            <a:ext cx="22860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2819400" y="4648200"/>
            <a:ext cx="1114425" cy="290513"/>
            <a:chOff x="3168" y="0"/>
            <a:chExt cx="1056" cy="720"/>
          </a:xfrm>
        </p:grpSpPr>
        <p:sp>
          <p:nvSpPr>
            <p:cNvPr id="12322" name="Line 10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3" name="Line 11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4" name="Line 12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5" name="Line 13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670" name="Picture 14" descr="chuot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91000" y="3429000"/>
            <a:ext cx="2362200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800600" y="3124200"/>
            <a:ext cx="1114425" cy="304800"/>
            <a:chOff x="3168" y="0"/>
            <a:chExt cx="1056" cy="720"/>
          </a:xfrm>
        </p:grpSpPr>
        <p:sp>
          <p:nvSpPr>
            <p:cNvPr id="12318" name="Line 16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9" name="Line 17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0" name="Line 18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21" name="Line 19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676" name="Picture 20" descr="chuot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5029200"/>
            <a:ext cx="23622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1"/>
          <p:cNvGrpSpPr>
            <a:grpSpLocks/>
          </p:cNvGrpSpPr>
          <p:nvPr/>
        </p:nvGrpSpPr>
        <p:grpSpPr bwMode="auto">
          <a:xfrm>
            <a:off x="7315200" y="2514600"/>
            <a:ext cx="1114425" cy="304800"/>
            <a:chOff x="3168" y="0"/>
            <a:chExt cx="1056" cy="720"/>
          </a:xfrm>
        </p:grpSpPr>
        <p:sp>
          <p:nvSpPr>
            <p:cNvPr id="12314" name="Line 22"/>
            <p:cNvSpPr>
              <a:spLocks noChangeShapeType="1"/>
            </p:cNvSpPr>
            <p:nvPr/>
          </p:nvSpPr>
          <p:spPr bwMode="auto">
            <a:xfrm flipH="1">
              <a:off x="3408" y="0"/>
              <a:ext cx="624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23"/>
            <p:cNvSpPr>
              <a:spLocks noChangeShapeType="1"/>
            </p:cNvSpPr>
            <p:nvPr/>
          </p:nvSpPr>
          <p:spPr bwMode="auto">
            <a:xfrm flipH="1">
              <a:off x="3168" y="0"/>
              <a:ext cx="720" cy="624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6" name="Line 24"/>
            <p:cNvSpPr>
              <a:spLocks noChangeShapeType="1"/>
            </p:cNvSpPr>
            <p:nvPr/>
          </p:nvSpPr>
          <p:spPr bwMode="auto">
            <a:xfrm flipH="1">
              <a:off x="3696" y="0"/>
              <a:ext cx="432" cy="672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17" name="Line 25"/>
            <p:cNvSpPr>
              <a:spLocks noChangeShapeType="1"/>
            </p:cNvSpPr>
            <p:nvPr/>
          </p:nvSpPr>
          <p:spPr bwMode="auto">
            <a:xfrm flipH="1">
              <a:off x="4032" y="0"/>
              <a:ext cx="192" cy="720"/>
            </a:xfrm>
            <a:prstGeom prst="line">
              <a:avLst/>
            </a:prstGeom>
            <a:noFill/>
            <a:ln w="38100">
              <a:solidFill>
                <a:srgbClr val="FFE317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70682" name="Picture 26" descr="chuot-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24600" y="4800600"/>
            <a:ext cx="2590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83" name="Text Box 27"/>
          <p:cNvSpPr txBox="1">
            <a:spLocks noChangeArrowheads="1"/>
          </p:cNvSpPr>
          <p:nvPr/>
        </p:nvSpPr>
        <p:spPr bwMode="auto">
          <a:xfrm>
            <a:off x="2209800" y="44958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1</a:t>
            </a:r>
          </a:p>
        </p:txBody>
      </p:sp>
      <p:sp>
        <p:nvSpPr>
          <p:cNvPr id="70684" name="Text Box 28"/>
          <p:cNvSpPr txBox="1">
            <a:spLocks noChangeArrowheads="1"/>
          </p:cNvSpPr>
          <p:nvPr/>
        </p:nvSpPr>
        <p:spPr bwMode="auto">
          <a:xfrm>
            <a:off x="6781800" y="4191000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2</a:t>
            </a:r>
          </a:p>
        </p:txBody>
      </p:sp>
      <p:sp>
        <p:nvSpPr>
          <p:cNvPr id="70685" name="Text Box 29"/>
          <p:cNvSpPr txBox="1">
            <a:spLocks noChangeArrowheads="1"/>
          </p:cNvSpPr>
          <p:nvPr/>
        </p:nvSpPr>
        <p:spPr bwMode="auto">
          <a:xfrm>
            <a:off x="4876800" y="5029200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3</a:t>
            </a:r>
          </a:p>
        </p:txBody>
      </p:sp>
      <p:sp>
        <p:nvSpPr>
          <p:cNvPr id="70686" name="Text Box 30"/>
          <p:cNvSpPr txBox="1">
            <a:spLocks noChangeArrowheads="1"/>
          </p:cNvSpPr>
          <p:nvPr/>
        </p:nvSpPr>
        <p:spPr bwMode="auto">
          <a:xfrm>
            <a:off x="2362200" y="6461125"/>
            <a:ext cx="1066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4</a:t>
            </a:r>
          </a:p>
        </p:txBody>
      </p:sp>
      <p:sp>
        <p:nvSpPr>
          <p:cNvPr id="70687" name="Text Box 31"/>
          <p:cNvSpPr txBox="1">
            <a:spLocks noChangeArrowheads="1"/>
          </p:cNvSpPr>
          <p:nvPr/>
        </p:nvSpPr>
        <p:spPr bwMode="auto">
          <a:xfrm>
            <a:off x="7086600" y="6461125"/>
            <a:ext cx="990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b="1">
                <a:solidFill>
                  <a:srgbClr val="3333FF"/>
                </a:solidFill>
              </a:rPr>
              <a:t>Hộp 5</a:t>
            </a:r>
          </a:p>
        </p:txBody>
      </p:sp>
      <p:sp>
        <p:nvSpPr>
          <p:cNvPr id="70689" name="WordArt 33"/>
          <p:cNvSpPr>
            <a:spLocks noChangeArrowheads="1" noChangeShapeType="1" noTextEdit="1"/>
          </p:cNvSpPr>
          <p:nvPr/>
        </p:nvSpPr>
        <p:spPr bwMode="auto">
          <a:xfrm>
            <a:off x="2133600" y="228600"/>
            <a:ext cx="6248400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Động vật cần gì để sống ?</a:t>
            </a:r>
            <a:endParaRPr lang="en-US" sz="3600" b="1" kern="10">
              <a:ln w="9525">
                <a:solidFill>
                  <a:srgbClr val="FF99CC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70690" name="WordArt 34"/>
          <p:cNvSpPr>
            <a:spLocks noChangeArrowheads="1" noChangeShapeType="1" noTextEdit="1"/>
          </p:cNvSpPr>
          <p:nvPr/>
        </p:nvSpPr>
        <p:spPr bwMode="auto">
          <a:xfrm>
            <a:off x="762000" y="381000"/>
            <a:ext cx="12192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FF99CC"/>
                  </a:solidFill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BÀI 62:</a:t>
            </a:r>
          </a:p>
        </p:txBody>
      </p:sp>
      <p:pic>
        <p:nvPicPr>
          <p:cNvPr id="12307" name="Picture 35" descr="WhitecornerFlow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0"/>
            <a:ext cx="1447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8" name="Picture 36" descr="WhitecornerFlower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696200" y="0"/>
            <a:ext cx="1447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93" name="Text Box 37"/>
          <p:cNvSpPr txBox="1">
            <a:spLocks noChangeArrowheads="1"/>
          </p:cNvSpPr>
          <p:nvPr/>
        </p:nvSpPr>
        <p:spPr bwMode="auto">
          <a:xfrm>
            <a:off x="-152400" y="1219200"/>
            <a:ext cx="9296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     * Hãy quan sát mỗi con chuột sống trong từng chiếc hộp ?</a:t>
            </a:r>
          </a:p>
          <a:p>
            <a:pPr eaLnBrk="1" hangingPunct="1">
              <a:spcBef>
                <a:spcPct val="50000"/>
              </a:spcBef>
            </a:pPr>
            <a:endParaRPr lang="en-US" sz="2800" b="1">
              <a:solidFill>
                <a:srgbClr val="0000FF"/>
              </a:solidFill>
            </a:endParaRPr>
          </a:p>
        </p:txBody>
      </p:sp>
      <p:sp>
        <p:nvSpPr>
          <p:cNvPr id="70694" name="Text Box 38"/>
          <p:cNvSpPr txBox="1">
            <a:spLocks noChangeArrowheads="1"/>
          </p:cNvSpPr>
          <p:nvPr/>
        </p:nvSpPr>
        <p:spPr bwMode="auto">
          <a:xfrm>
            <a:off x="304800" y="1600200"/>
            <a:ext cx="8305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</a:rPr>
              <a:t>* Kể những điều kiện đã có hoặc còn thiếu cho sự sống của từng con chuột trong mỗi chiếc hộp đó ?</a:t>
            </a:r>
          </a:p>
        </p:txBody>
      </p:sp>
      <p:sp>
        <p:nvSpPr>
          <p:cNvPr id="70696" name="WordArt 40"/>
          <p:cNvSpPr>
            <a:spLocks noChangeArrowheads="1" noChangeShapeType="1" noTextEdit="1"/>
          </p:cNvSpPr>
          <p:nvPr/>
        </p:nvSpPr>
        <p:spPr bwMode="auto">
          <a:xfrm>
            <a:off x="3200400" y="2438400"/>
            <a:ext cx="3705225" cy="514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Arial"/>
                <a:cs typeface="Arial"/>
              </a:rPr>
              <a:t>Thảo luận nhóm </a:t>
            </a:r>
          </a:p>
        </p:txBody>
      </p:sp>
      <p:pic>
        <p:nvPicPr>
          <p:cNvPr id="11" name="Picture 24" descr="pe01561_">
            <a:hlinkClick r:id="rId9" action="ppaction://hlinksldjump"/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5537200"/>
            <a:ext cx="1905000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13" name="Cloud Callout 3"/>
          <p:cNvSpPr>
            <a:spLocks noChangeArrowheads="1"/>
          </p:cNvSpPr>
          <p:nvPr/>
        </p:nvSpPr>
        <p:spPr bwMode="auto">
          <a:xfrm>
            <a:off x="0" y="4648200"/>
            <a:ext cx="1981200" cy="609600"/>
          </a:xfrm>
          <a:prstGeom prst="cloudCallout">
            <a:avLst>
              <a:gd name="adj1" fmla="val -15546"/>
              <a:gd name="adj2" fmla="val 103648"/>
            </a:avLst>
          </a:prstGeom>
          <a:solidFill>
            <a:srgbClr val="FCECD5"/>
          </a:solidFill>
          <a:ln w="25400" algn="ctr">
            <a:solidFill>
              <a:srgbClr val="92D05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b="1">
                <a:solidFill>
                  <a:srgbClr val="800000"/>
                </a:solidFill>
              </a:rPr>
              <a:t>quan sát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70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70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8" presetClass="entr" presetSubtype="12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70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0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70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70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50" dur="500"/>
                                        <p:tgtEl>
                                          <p:spTgt spid="70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500"/>
                                        <p:tgtEl>
                                          <p:spTgt spid="70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70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5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500"/>
                                        <p:tgtEl>
                                          <p:spTgt spid="70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6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4" dur="500"/>
                                        <p:tgtEl>
                                          <p:spTgt spid="70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9" dur="2000"/>
                                        <p:tgtEl>
                                          <p:spTgt spid="70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4" dur="2000"/>
                                        <p:tgtEl>
                                          <p:spTgt spid="70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06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06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83" grpId="0"/>
      <p:bldP spid="70684" grpId="0"/>
      <p:bldP spid="70685" grpId="0"/>
      <p:bldP spid="70686" grpId="0"/>
      <p:bldP spid="70687" grpId="0"/>
      <p:bldP spid="70689" grpId="0" animBg="1"/>
      <p:bldP spid="70690" grpId="0" animBg="1"/>
      <p:bldP spid="70693" grpId="0"/>
      <p:bldP spid="70694" grpId="0"/>
      <p:bldP spid="7069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92" name="Group 60"/>
          <p:cNvGraphicFramePr>
            <a:graphicFrameLocks noGrp="1"/>
          </p:cNvGraphicFramePr>
          <p:nvPr>
            <p:ph/>
          </p:nvPr>
        </p:nvGraphicFramePr>
        <p:xfrm>
          <a:off x="0" y="0"/>
          <a:ext cx="9144000" cy="6858000"/>
        </p:xfrm>
        <a:graphic>
          <a:graphicData uri="http://schemas.openxmlformats.org/drawingml/2006/table">
            <a:tbl>
              <a:tblPr/>
              <a:tblGrid>
                <a:gridCol w="2362200"/>
                <a:gridCol w="3276600"/>
                <a:gridCol w="35052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9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65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46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255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71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4064" name="Picture 32" descr="chuot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85800"/>
            <a:ext cx="152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5" name="Picture 33" descr="chuot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7526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6" name="Picture 34" descr="chuot-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3048000"/>
            <a:ext cx="1676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35" descr="chuot-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4343400"/>
            <a:ext cx="1600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8" name="Picture 36" descr="chuot-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5638800"/>
            <a:ext cx="1600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49" name="Text Box 37"/>
          <p:cNvSpPr txBox="1">
            <a:spLocks noChangeArrowheads="1"/>
          </p:cNvSpPr>
          <p:nvPr/>
        </p:nvSpPr>
        <p:spPr bwMode="auto">
          <a:xfrm>
            <a:off x="152400" y="0"/>
            <a:ext cx="1981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/>
              <a:t>Chuột sống ở hộp</a:t>
            </a:r>
          </a:p>
        </p:txBody>
      </p:sp>
      <p:sp>
        <p:nvSpPr>
          <p:cNvPr id="13350" name="Text Box 38"/>
          <p:cNvSpPr txBox="1">
            <a:spLocks noChangeArrowheads="1"/>
          </p:cNvSpPr>
          <p:nvPr/>
        </p:nvSpPr>
        <p:spPr bwMode="auto">
          <a:xfrm>
            <a:off x="2438400" y="25400"/>
            <a:ext cx="3230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33FF"/>
                </a:solidFill>
              </a:rPr>
              <a:t>Điều kiện được cung cấp</a:t>
            </a:r>
          </a:p>
        </p:txBody>
      </p:sp>
      <p:sp>
        <p:nvSpPr>
          <p:cNvPr id="13351" name="Text Box 39"/>
          <p:cNvSpPr txBox="1">
            <a:spLocks noChangeArrowheads="1"/>
          </p:cNvSpPr>
          <p:nvPr/>
        </p:nvSpPr>
        <p:spPr bwMode="auto">
          <a:xfrm>
            <a:off x="5715000" y="50800"/>
            <a:ext cx="19891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3333FF"/>
                </a:solidFill>
              </a:rPr>
              <a:t>Điều kiện thiếu</a:t>
            </a:r>
          </a:p>
        </p:txBody>
      </p:sp>
      <p:sp>
        <p:nvSpPr>
          <p:cNvPr id="44072" name="Text Box 40"/>
          <p:cNvSpPr txBox="1">
            <a:spLocks noChangeArrowheads="1"/>
          </p:cNvSpPr>
          <p:nvPr/>
        </p:nvSpPr>
        <p:spPr bwMode="auto">
          <a:xfrm>
            <a:off x="2514600" y="762000"/>
            <a:ext cx="27019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Ánh sáng, nước, </a:t>
            </a:r>
          </a:p>
          <a:p>
            <a:r>
              <a:rPr lang="en-US" sz="2400" b="1">
                <a:solidFill>
                  <a:srgbClr val="FF0000"/>
                </a:solidFill>
              </a:rPr>
              <a:t>không khí</a:t>
            </a:r>
          </a:p>
        </p:txBody>
      </p:sp>
      <p:sp>
        <p:nvSpPr>
          <p:cNvPr id="44073" name="Text Box 41"/>
          <p:cNvSpPr txBox="1">
            <a:spLocks noChangeArrowheads="1"/>
          </p:cNvSpPr>
          <p:nvPr/>
        </p:nvSpPr>
        <p:spPr bwMode="auto">
          <a:xfrm>
            <a:off x="5943600" y="838200"/>
            <a:ext cx="138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9900"/>
                </a:solidFill>
              </a:rPr>
              <a:t>Thức ăn</a:t>
            </a:r>
          </a:p>
        </p:txBody>
      </p:sp>
      <p:sp>
        <p:nvSpPr>
          <p:cNvPr id="44074" name="Text Box 42"/>
          <p:cNvSpPr txBox="1">
            <a:spLocks noChangeArrowheads="1"/>
          </p:cNvSpPr>
          <p:nvPr/>
        </p:nvSpPr>
        <p:spPr bwMode="auto">
          <a:xfrm>
            <a:off x="2362200" y="1905000"/>
            <a:ext cx="3290888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Ánh sáng, không khí,</a:t>
            </a:r>
          </a:p>
          <a:p>
            <a:r>
              <a:rPr lang="en-US" sz="2400" b="1">
                <a:solidFill>
                  <a:srgbClr val="FF0000"/>
                </a:solidFill>
              </a:rPr>
              <a:t> thức ăn</a:t>
            </a:r>
          </a:p>
        </p:txBody>
      </p:sp>
      <p:sp>
        <p:nvSpPr>
          <p:cNvPr id="44075" name="Text Box 43"/>
          <p:cNvSpPr txBox="1">
            <a:spLocks noChangeArrowheads="1"/>
          </p:cNvSpPr>
          <p:nvPr/>
        </p:nvSpPr>
        <p:spPr bwMode="auto">
          <a:xfrm>
            <a:off x="6248400" y="1905000"/>
            <a:ext cx="1012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9900"/>
                </a:solidFill>
              </a:rPr>
              <a:t>Nước</a:t>
            </a:r>
          </a:p>
        </p:txBody>
      </p:sp>
      <p:sp>
        <p:nvSpPr>
          <p:cNvPr id="44076" name="Text Box 44"/>
          <p:cNvSpPr txBox="1">
            <a:spLocks noChangeArrowheads="1"/>
          </p:cNvSpPr>
          <p:nvPr/>
        </p:nvSpPr>
        <p:spPr bwMode="auto">
          <a:xfrm>
            <a:off x="2438400" y="3124200"/>
            <a:ext cx="29337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Ánh sáng, nước,</a:t>
            </a:r>
          </a:p>
          <a:p>
            <a:r>
              <a:rPr lang="en-US" sz="2400" b="1">
                <a:solidFill>
                  <a:srgbClr val="FF0000"/>
                </a:solidFill>
              </a:rPr>
              <a:t>không khí, thức ăn</a:t>
            </a:r>
          </a:p>
        </p:txBody>
      </p:sp>
      <p:sp>
        <p:nvSpPr>
          <p:cNvPr id="44077" name="Text Box 45"/>
          <p:cNvSpPr txBox="1">
            <a:spLocks noChangeArrowheads="1"/>
          </p:cNvSpPr>
          <p:nvPr/>
        </p:nvSpPr>
        <p:spPr bwMode="auto">
          <a:xfrm>
            <a:off x="2590800" y="4343400"/>
            <a:ext cx="2727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Ánh sáng, nước, </a:t>
            </a:r>
          </a:p>
          <a:p>
            <a:r>
              <a:rPr lang="en-US" sz="2400" b="1">
                <a:solidFill>
                  <a:srgbClr val="FF0000"/>
                </a:solidFill>
              </a:rPr>
              <a:t>thức ăn</a:t>
            </a:r>
          </a:p>
        </p:txBody>
      </p:sp>
      <p:sp>
        <p:nvSpPr>
          <p:cNvPr id="44078" name="Text Box 46"/>
          <p:cNvSpPr txBox="1">
            <a:spLocks noChangeArrowheads="1"/>
          </p:cNvSpPr>
          <p:nvPr/>
        </p:nvSpPr>
        <p:spPr bwMode="auto">
          <a:xfrm>
            <a:off x="5867400" y="4495800"/>
            <a:ext cx="16716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9900"/>
                </a:solidFill>
              </a:rPr>
              <a:t>Không khí</a:t>
            </a:r>
          </a:p>
        </p:txBody>
      </p:sp>
      <p:sp>
        <p:nvSpPr>
          <p:cNvPr id="44079" name="Text Box 47"/>
          <p:cNvSpPr txBox="1">
            <a:spLocks noChangeArrowheads="1"/>
          </p:cNvSpPr>
          <p:nvPr/>
        </p:nvSpPr>
        <p:spPr bwMode="auto">
          <a:xfrm>
            <a:off x="2590800" y="5602288"/>
            <a:ext cx="27273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Nước, không khí,</a:t>
            </a:r>
          </a:p>
          <a:p>
            <a:r>
              <a:rPr lang="en-US" sz="2400" b="1">
                <a:solidFill>
                  <a:srgbClr val="FF0000"/>
                </a:solidFill>
              </a:rPr>
              <a:t> thức ăn</a:t>
            </a:r>
          </a:p>
        </p:txBody>
      </p:sp>
      <p:sp>
        <p:nvSpPr>
          <p:cNvPr id="44080" name="Text Box 48"/>
          <p:cNvSpPr txBox="1">
            <a:spLocks noChangeArrowheads="1"/>
          </p:cNvSpPr>
          <p:nvPr/>
        </p:nvSpPr>
        <p:spPr bwMode="auto">
          <a:xfrm>
            <a:off x="5867400" y="5791200"/>
            <a:ext cx="1571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9900"/>
                </a:solidFill>
              </a:rPr>
              <a:t>Ánh sáng</a:t>
            </a:r>
          </a:p>
        </p:txBody>
      </p:sp>
      <p:pic>
        <p:nvPicPr>
          <p:cNvPr id="13361" name="Picture 8" descr="x1pc_jqddVOWRk-VaEPLmKuGpUDH4oRqaW4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24800" y="0"/>
            <a:ext cx="1219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90" name="Picture 58" descr="1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flipH="1">
            <a:off x="7848600" y="5562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4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44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500"/>
                                        <p:tgtEl>
                                          <p:spTgt spid="44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4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500"/>
                                        <p:tgtEl>
                                          <p:spTgt spid="44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500"/>
                                        <p:tgtEl>
                                          <p:spTgt spid="44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4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500"/>
                                        <p:tgtEl>
                                          <p:spTgt spid="44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44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500"/>
                                        <p:tgtEl>
                                          <p:spTgt spid="44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500"/>
                                        <p:tgtEl>
                                          <p:spTgt spid="44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2" dur="500"/>
                                        <p:tgtEl>
                                          <p:spTgt spid="44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500"/>
                                        <p:tgtEl>
                                          <p:spTgt spid="4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500"/>
                                        <p:tgtEl>
                                          <p:spTgt spid="44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72" grpId="0"/>
      <p:bldP spid="44073" grpId="0"/>
      <p:bldP spid="44074" grpId="0"/>
      <p:bldP spid="44075" grpId="0"/>
      <p:bldP spid="44076" grpId="0"/>
      <p:bldP spid="44077" grpId="0"/>
      <p:bldP spid="44078" grpId="0"/>
      <p:bldP spid="44079" grpId="0"/>
      <p:bldP spid="44080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1318</TotalTime>
  <Words>530</Words>
  <Application>Microsoft PowerPoint</Application>
  <PresentationFormat>On-screen Show (4:3)</PresentationFormat>
  <Paragraphs>118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Tahoma</vt:lpstr>
      <vt:lpstr>Wingdings</vt:lpstr>
      <vt:lpstr>Default Design</vt:lpstr>
      <vt:lpstr>Blends</vt:lpstr>
      <vt:lpstr>1_Default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CSTeam</cp:lastModifiedBy>
  <cp:revision>162</cp:revision>
  <cp:lastPrinted>1601-01-01T00:00:00Z</cp:lastPrinted>
  <dcterms:created xsi:type="dcterms:W3CDTF">1601-01-01T00:00:00Z</dcterms:created>
  <dcterms:modified xsi:type="dcterms:W3CDTF">2016-06-30T01:11:30Z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